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0" r:id="rId6"/>
    <p:sldId id="297" r:id="rId7"/>
    <p:sldId id="287" r:id="rId8"/>
    <p:sldId id="288" r:id="rId9"/>
    <p:sldId id="306" r:id="rId10"/>
    <p:sldId id="305" r:id="rId11"/>
    <p:sldId id="304" r:id="rId12"/>
    <p:sldId id="293" r:id="rId13"/>
    <p:sldId id="309" r:id="rId14"/>
    <p:sldId id="310" r:id="rId15"/>
    <p:sldId id="295" r:id="rId16"/>
    <p:sldId id="286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19F"/>
    <a:srgbClr val="8F7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43"/>
    <p:restoredTop sz="88202" autoAdjust="0"/>
  </p:normalViewPr>
  <p:slideViewPr>
    <p:cSldViewPr snapToGrid="0">
      <p:cViewPr varScale="1">
        <p:scale>
          <a:sx n="84" d="100"/>
          <a:sy n="84" d="100"/>
        </p:scale>
        <p:origin x="121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B83E5D-3508-4DE9-B8C7-F33595D54038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2AB0B0-BE89-4F2B-9A6A-D414AF984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82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D939BF-8CC0-4EA4-BA8E-873149C33EB3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D41572-FA65-4D8E-AF1E-82337793D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19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Purple square for image highlight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12C6F-9B23-491D-9BD8-35741233EF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Purple square for image highlight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FC10-9EA3-496D-B2B3-E0B16B2166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7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Purple square for image highlight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FC10-9EA3-496D-B2B3-E0B16B2166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48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Purple square for image highlight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FC10-9EA3-496D-B2B3-E0B16B2166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8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Purple square for image highlight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82AAE2-B70C-45D1-BFA6-72DA0915EF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Purple square for image highlight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848D12-C5CB-4EED-8A9B-2ABCAE0DE65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Purple square for image highlight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FC10-9EA3-496D-B2B3-E0B16B2166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44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Purple square for image highlight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FC10-9EA3-496D-B2B3-E0B16B2166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85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Purple square for image highlight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FC10-9EA3-496D-B2B3-E0B16B2166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66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FC10-9EA3-496D-B2B3-E0B16B2166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92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FC10-9EA3-496D-B2B3-E0B16B2166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15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FC10-9EA3-496D-B2B3-E0B16B2166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08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Purple square for image highlight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FC10-9EA3-496D-B2B3-E0B16B2166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8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6D398-890A-4C6C-86DB-02E0F87FA8FF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5201B-82AE-47DF-BAE2-8CD168FA5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A179C-CFA1-4FEF-96DB-8E5CD9107BA6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17C27-1BF4-430B-822A-8D24FD876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A8B1C-BBC9-481E-8F46-1822450E7032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D6260-72F9-45CA-8858-3DA4B90F3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14751-D087-46DE-A65C-B0CE36824B86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4EE9D-ACE5-42E4-8B05-D239032F4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853D1-13EC-4087-99B1-3F8F9C444D4D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9F09E-A47D-4A9D-AA78-3430E17E1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B19C0-A2B6-4D38-8810-215E8B911F7D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5B11-1600-4EB4-BDCF-450319ADE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D430C-E938-4C55-A7BA-A81699B5D643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369B9-3C5E-438A-98C6-92BF02659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57218-0886-45A8-8530-32F71B74410B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0C5E2-D7C9-4431-808D-8968076B4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587FA-6F8B-4F20-900E-05FF3F68E805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CDA3-45B3-4D38-B777-FE4FA0F3C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6E82F-8EA3-456A-9F3D-B84AEF1D40FF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C793B-E17B-4FE2-91A2-A2A91F014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A7F43-4A20-4744-8412-224689AB9DDA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D19D4-B6DF-4D7D-ADE6-BA91AEFC5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112A55-D25D-4290-9E89-44F8DEACA477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F85677-ECDE-4D8B-AF08-9483CD037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warren@hceb.or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096000" y="6162675"/>
            <a:ext cx="2613025" cy="695325"/>
          </a:xfrm>
          <a:prstGeom prst="rect">
            <a:avLst/>
          </a:prstGeom>
          <a:solidFill>
            <a:srgbClr val="7E3E9F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693025" y="0"/>
            <a:ext cx="1450975" cy="6858000"/>
          </a:xfrm>
          <a:prstGeom prst="rect">
            <a:avLst/>
          </a:prstGeom>
          <a:gradFill rotWithShape="1">
            <a:gsLst>
              <a:gs pos="0">
                <a:srgbClr val="D3F3C1"/>
              </a:gs>
              <a:gs pos="100000">
                <a:srgbClr val="7E3E9F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105525" y="6172200"/>
            <a:ext cx="1587500" cy="2428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73152" tIns="36576" rIns="36576" bIns="36576"/>
          <a:lstStyle/>
          <a:p>
            <a:r>
              <a:rPr lang="en-US" sz="900">
                <a:solidFill>
                  <a:srgbClr val="FFFFFF"/>
                </a:solidFill>
                <a:latin typeface="Calibri" pitchFamily="34" charset="0"/>
              </a:rPr>
              <a:t>Creating inclusive communities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78738" y="990600"/>
            <a:ext cx="1008062" cy="515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4" name="Picture 5" descr="HCEB logo"/>
          <p:cNvPicPr>
            <a:picLocks noChangeAspect="1" noChangeArrowheads="1"/>
          </p:cNvPicPr>
          <p:nvPr/>
        </p:nvPicPr>
        <p:blipFill>
          <a:blip r:embed="rId3" cstate="print"/>
          <a:srcRect l="821" t="558" r="964" b="59299"/>
          <a:stretch>
            <a:fillRect/>
          </a:stretch>
        </p:blipFill>
        <p:spPr bwMode="auto">
          <a:xfrm>
            <a:off x="7677150" y="5943600"/>
            <a:ext cx="1028700" cy="457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33077" y="2751355"/>
            <a:ext cx="4800106" cy="233910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endParaRPr lang="en-US" dirty="0">
              <a:solidFill>
                <a:srgbClr val="E20065"/>
              </a:solidFill>
              <a:latin typeface="Arial"/>
              <a:cs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4"/>
                </a:solidFill>
                <a:latin typeface="+mn-lt"/>
                <a:ea typeface="Calibri"/>
                <a:cs typeface="Calibri"/>
              </a:rPr>
              <a:t>Housing for All: Best Practices in IDD Housing Development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4"/>
                </a:solidFill>
                <a:latin typeface="+mn-lt"/>
              </a:rPr>
              <a:t>February 5, 2025</a:t>
            </a:r>
            <a:endParaRPr lang="en-US" sz="3200" b="1" dirty="0">
              <a:solidFill>
                <a:schemeClr val="accent4"/>
              </a:solidFill>
              <a:latin typeface="+mn-lt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1C140F-FD14-47B2-BB0C-94534967FD83}"/>
              </a:ext>
            </a:extLst>
          </p:cNvPr>
          <p:cNvSpPr/>
          <p:nvPr/>
        </p:nvSpPr>
        <p:spPr>
          <a:xfrm>
            <a:off x="3898900" y="844719"/>
            <a:ext cx="4864100" cy="14465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schemeClr val="accent4"/>
                </a:solidFill>
                <a:latin typeface="+mn-lt"/>
              </a:rPr>
              <a:t> Housing Access Services</a:t>
            </a:r>
            <a:endParaRPr lang="en-US" sz="4400" b="1" i="1" dirty="0">
              <a:solidFill>
                <a:schemeClr val="accent4"/>
              </a:solidFill>
              <a:latin typeface="+mn-lt"/>
              <a:cs typeface="Calibri"/>
            </a:endParaRPr>
          </a:p>
        </p:txBody>
      </p:sp>
      <p:pic>
        <p:nvPicPr>
          <p:cNvPr id="11" name="Picture 10" descr="Kiara-crop">
            <a:extLst>
              <a:ext uri="{FF2B5EF4-FFF2-40B4-BE49-F238E27FC236}">
                <a16:creationId xmlns:a16="http://schemas.microsoft.com/office/drawing/2014/main" id="{46F3D6C1-6DEC-42A4-ADF1-689E11A35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799" r="29822"/>
          <a:stretch>
            <a:fillRect/>
          </a:stretch>
        </p:blipFill>
        <p:spPr bwMode="auto">
          <a:xfrm>
            <a:off x="555893" y="770871"/>
            <a:ext cx="3274290" cy="33772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2F391B-D44B-3A44-ED7E-2AD96F5B9BD9}"/>
              </a:ext>
            </a:extLst>
          </p:cNvPr>
          <p:cNvSpPr/>
          <p:nvPr/>
        </p:nvSpPr>
        <p:spPr>
          <a:xfrm>
            <a:off x="281892" y="5525647"/>
            <a:ext cx="5586845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4"/>
                </a:solidFill>
                <a:latin typeface="Calibri"/>
                <a:cs typeface="Calibri"/>
              </a:rPr>
              <a:t>Darin Lounds, Executive Director</a:t>
            </a:r>
            <a:endParaRPr lang="en-US" dirty="0">
              <a:solidFill>
                <a:schemeClr val="accent4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96000" y="6162675"/>
            <a:ext cx="2613025" cy="695325"/>
          </a:xfrm>
          <a:prstGeom prst="rect">
            <a:avLst/>
          </a:prstGeom>
          <a:solidFill>
            <a:srgbClr val="7E3E9F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693025" y="0"/>
            <a:ext cx="1450975" cy="6858000"/>
          </a:xfrm>
          <a:prstGeom prst="rect">
            <a:avLst/>
          </a:prstGeom>
          <a:gradFill rotWithShape="1">
            <a:gsLst>
              <a:gs pos="0">
                <a:srgbClr val="D3F3C1"/>
              </a:gs>
              <a:gs pos="100000">
                <a:srgbClr val="7E3E9F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05525" y="6172200"/>
            <a:ext cx="1587500" cy="2428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73152" tIns="36576" rIns="36576" bIns="36576"/>
          <a:lstStyle/>
          <a:p>
            <a:r>
              <a:rPr lang="en-US" sz="900" dirty="0">
                <a:solidFill>
                  <a:srgbClr val="FFFFFF"/>
                </a:solidFill>
                <a:latin typeface="Calibri" pitchFamily="34" charset="0"/>
              </a:rPr>
              <a:t>Creating inclusive communities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78738" y="947738"/>
            <a:ext cx="1008062" cy="515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4" name="Picture 5" descr="HCEB logo"/>
          <p:cNvPicPr>
            <a:picLocks noChangeAspect="1" noChangeArrowheads="1"/>
          </p:cNvPicPr>
          <p:nvPr/>
        </p:nvPicPr>
        <p:blipFill>
          <a:blip r:embed="rId3" cstate="print"/>
          <a:srcRect l="821" t="558" r="964" b="59299"/>
          <a:stretch>
            <a:fillRect/>
          </a:stretch>
        </p:blipFill>
        <p:spPr bwMode="auto">
          <a:xfrm>
            <a:off x="7677150" y="5943600"/>
            <a:ext cx="1028700" cy="457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82663" y="290512"/>
            <a:ext cx="6677025" cy="58169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7D619F"/>
                </a:solidFill>
                <a:latin typeface="+mn-lt"/>
              </a:rPr>
              <a:t>Housing Access Services</a:t>
            </a:r>
          </a:p>
          <a:p>
            <a:pPr marL="457200" indent="-457200" algn="ctr">
              <a:buFontTx/>
              <a:buChar char="-"/>
            </a:pPr>
            <a:r>
              <a:rPr lang="en-US" sz="3200" b="1" i="1" dirty="0">
                <a:solidFill>
                  <a:srgbClr val="7D619F"/>
                </a:solidFill>
                <a:latin typeface="+mn-lt"/>
              </a:rPr>
              <a:t>in the East Bay</a:t>
            </a:r>
          </a:p>
          <a:p>
            <a:pPr marL="457200" indent="-457200" algn="ctr">
              <a:buFontTx/>
              <a:buChar char="-"/>
            </a:pPr>
            <a:endParaRPr lang="en-US" sz="3200" b="1" i="1" dirty="0">
              <a:solidFill>
                <a:srgbClr val="7D619F"/>
              </a:solidFill>
              <a:latin typeface="+mn-lt"/>
            </a:endParaRPr>
          </a:p>
          <a:p>
            <a:r>
              <a:rPr lang="en-US" sz="2800" dirty="0">
                <a:solidFill>
                  <a:srgbClr val="7D619F"/>
                </a:solidFill>
                <a:latin typeface="+mn-lt"/>
              </a:rPr>
              <a:t>Key elements of CCCHA and HCEB MOU</a:t>
            </a:r>
            <a:endParaRPr lang="en-US" sz="2800" dirty="0">
              <a:solidFill>
                <a:srgbClr val="7D619F"/>
              </a:solidFill>
              <a:latin typeface="+mn-lt"/>
              <a:cs typeface="Calibri"/>
            </a:endParaRPr>
          </a:p>
          <a:p>
            <a:endParaRPr lang="en-US" sz="2800" dirty="0">
              <a:solidFill>
                <a:srgbClr val="7D619F"/>
              </a:solidFill>
              <a:latin typeface="+mn-lt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619F"/>
                </a:solidFill>
                <a:latin typeface="+mn-lt"/>
                <a:cs typeface="Calibri"/>
              </a:rPr>
              <a:t>Where requested, assist households in their housing 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7D619F"/>
                </a:solidFill>
                <a:latin typeface="+mn-lt"/>
                <a:cs typeface="Calibri"/>
              </a:rPr>
              <a:t>Assist households to identify funds for unit accessibility </a:t>
            </a:r>
            <a:r>
              <a:rPr lang="en-US" sz="2000" dirty="0">
                <a:solidFill>
                  <a:srgbClr val="7D619F"/>
                </a:solidFill>
                <a:latin typeface="+mn-lt"/>
                <a:cs typeface="Calibri"/>
              </a:rPr>
              <a:t>modification as a reasonable accommodation for their disabilities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619F"/>
                </a:solidFill>
                <a:latin typeface="+mn-lt"/>
                <a:cs typeface="Calibri"/>
              </a:rPr>
              <a:t>Provide technical assistance to owners for making reasonable accommodations or making units accessible for disabled persons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619F"/>
                </a:solidFill>
                <a:latin typeface="+mn-lt"/>
                <a:cs typeface="Calibri"/>
              </a:rPr>
              <a:t>Provide technical assistance to prospective owners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619F"/>
                </a:solidFill>
                <a:latin typeface="+mn-lt"/>
                <a:cs typeface="Calibri"/>
              </a:rPr>
              <a:t>Provide tenant-landlord liaison services to tenants when needed or requested</a:t>
            </a:r>
          </a:p>
        </p:txBody>
      </p:sp>
    </p:spTree>
    <p:extLst>
      <p:ext uri="{BB962C8B-B14F-4D97-AF65-F5344CB8AC3E}">
        <p14:creationId xmlns:p14="http://schemas.microsoft.com/office/powerpoint/2010/main" val="280789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96000" y="6162675"/>
            <a:ext cx="2613025" cy="695325"/>
          </a:xfrm>
          <a:prstGeom prst="rect">
            <a:avLst/>
          </a:prstGeom>
          <a:solidFill>
            <a:srgbClr val="7E3E9F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693025" y="0"/>
            <a:ext cx="1450975" cy="6858000"/>
          </a:xfrm>
          <a:prstGeom prst="rect">
            <a:avLst/>
          </a:prstGeom>
          <a:gradFill rotWithShape="1">
            <a:gsLst>
              <a:gs pos="0">
                <a:srgbClr val="D3F3C1"/>
              </a:gs>
              <a:gs pos="100000">
                <a:srgbClr val="7E3E9F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05525" y="6172200"/>
            <a:ext cx="1587500" cy="2428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73152" tIns="36576" rIns="36576" bIns="36576"/>
          <a:lstStyle/>
          <a:p>
            <a:r>
              <a:rPr lang="en-US" sz="900" dirty="0">
                <a:solidFill>
                  <a:srgbClr val="FFFFFF"/>
                </a:solidFill>
                <a:latin typeface="Calibri" pitchFamily="34" charset="0"/>
              </a:rPr>
              <a:t>Creating inclusive communities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78738" y="947738"/>
            <a:ext cx="1008062" cy="515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4" name="Picture 5" descr="HCEB logo"/>
          <p:cNvPicPr>
            <a:picLocks noChangeAspect="1" noChangeArrowheads="1"/>
          </p:cNvPicPr>
          <p:nvPr/>
        </p:nvPicPr>
        <p:blipFill>
          <a:blip r:embed="rId3" cstate="print"/>
          <a:srcRect l="821" t="558" r="964" b="59299"/>
          <a:stretch>
            <a:fillRect/>
          </a:stretch>
        </p:blipFill>
        <p:spPr bwMode="auto">
          <a:xfrm>
            <a:off x="7677150" y="5943600"/>
            <a:ext cx="1028700" cy="457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82663" y="131946"/>
            <a:ext cx="6677025" cy="63094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7D619F"/>
                </a:solidFill>
                <a:latin typeface="+mn-lt"/>
              </a:rPr>
              <a:t>Housing Access Services</a:t>
            </a:r>
          </a:p>
          <a:p>
            <a:pPr marL="457200" indent="-457200" algn="ctr">
              <a:buFontTx/>
              <a:buChar char="-"/>
            </a:pPr>
            <a:r>
              <a:rPr lang="en-US" sz="3200" b="1" i="1" dirty="0">
                <a:solidFill>
                  <a:srgbClr val="7D619F"/>
                </a:solidFill>
                <a:latin typeface="+mn-lt"/>
              </a:rPr>
              <a:t>in the East Bay</a:t>
            </a:r>
          </a:p>
          <a:p>
            <a:pPr marL="457200" indent="-457200" algn="ctr">
              <a:buFontTx/>
              <a:buChar char="-"/>
            </a:pPr>
            <a:endParaRPr lang="en-US" sz="3200" b="1" i="1" dirty="0">
              <a:solidFill>
                <a:srgbClr val="7D619F"/>
              </a:solidFill>
              <a:latin typeface="+mn-lt"/>
            </a:endParaRPr>
          </a:p>
          <a:p>
            <a:r>
              <a:rPr lang="en-US" sz="2800" dirty="0">
                <a:solidFill>
                  <a:srgbClr val="7D619F"/>
                </a:solidFill>
                <a:latin typeface="+mn-lt"/>
              </a:rPr>
              <a:t>HCEB negotiated a "Usual and Customary" rate with RCEB. </a:t>
            </a:r>
            <a:endParaRPr lang="en-US" sz="2800" dirty="0">
              <a:solidFill>
                <a:srgbClr val="7D619F"/>
              </a:solidFill>
              <a:latin typeface="+mn-lt"/>
              <a:cs typeface="Calibri"/>
            </a:endParaRPr>
          </a:p>
          <a:p>
            <a:endParaRPr lang="en-US" sz="2800" dirty="0">
              <a:solidFill>
                <a:srgbClr val="7D619F"/>
              </a:solidFill>
              <a:latin typeface="+mn-lt"/>
              <a:cs typeface="Calibri"/>
            </a:endParaRPr>
          </a:p>
          <a:p>
            <a:r>
              <a:rPr lang="en-US" sz="2800" dirty="0">
                <a:solidFill>
                  <a:srgbClr val="7D619F"/>
                </a:solidFill>
                <a:latin typeface="+mn-lt"/>
                <a:cs typeface="Calibri"/>
              </a:rPr>
              <a:t>The rate was based on various HCEB Housing Navigation contracts with local jurisdictions to provide HN for homeless adults, some with serious mental illness and other disabilities.  </a:t>
            </a:r>
          </a:p>
          <a:p>
            <a:endParaRPr lang="en-US" sz="2800" dirty="0">
              <a:solidFill>
                <a:srgbClr val="7D619F"/>
              </a:solidFill>
              <a:latin typeface="+mn-lt"/>
              <a:ea typeface="Calibri"/>
              <a:cs typeface="Calibri"/>
            </a:endParaRPr>
          </a:p>
          <a:p>
            <a:r>
              <a:rPr lang="en-US" sz="2800" dirty="0">
                <a:solidFill>
                  <a:srgbClr val="7D619F"/>
                </a:solidFill>
                <a:latin typeface="+mn-lt"/>
                <a:ea typeface="Calibri"/>
                <a:cs typeface="Calibri"/>
              </a:rPr>
              <a:t>Typical POS authorization: 10 hours/month/person</a:t>
            </a:r>
          </a:p>
        </p:txBody>
      </p:sp>
    </p:spTree>
    <p:extLst>
      <p:ext uri="{BB962C8B-B14F-4D97-AF65-F5344CB8AC3E}">
        <p14:creationId xmlns:p14="http://schemas.microsoft.com/office/powerpoint/2010/main" val="503126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96000" y="6162675"/>
            <a:ext cx="2613025" cy="695325"/>
          </a:xfrm>
          <a:prstGeom prst="rect">
            <a:avLst/>
          </a:prstGeom>
          <a:solidFill>
            <a:srgbClr val="7E3E9F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693025" y="0"/>
            <a:ext cx="1450975" cy="6858000"/>
          </a:xfrm>
          <a:prstGeom prst="rect">
            <a:avLst/>
          </a:prstGeom>
          <a:gradFill rotWithShape="1">
            <a:gsLst>
              <a:gs pos="0">
                <a:srgbClr val="D3F3C1"/>
              </a:gs>
              <a:gs pos="100000">
                <a:srgbClr val="7E3E9F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05525" y="6172200"/>
            <a:ext cx="1587500" cy="2428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73152" tIns="36576" rIns="36576" bIns="36576"/>
          <a:lstStyle/>
          <a:p>
            <a:r>
              <a:rPr lang="en-US" sz="900">
                <a:solidFill>
                  <a:srgbClr val="FFFFFF"/>
                </a:solidFill>
                <a:latin typeface="Calibri" pitchFamily="34" charset="0"/>
              </a:rPr>
              <a:t>Creating inclusive communities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78738" y="947738"/>
            <a:ext cx="1008062" cy="515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4" name="Picture 5" descr="HCEB logo"/>
          <p:cNvPicPr>
            <a:picLocks noChangeAspect="1" noChangeArrowheads="1"/>
          </p:cNvPicPr>
          <p:nvPr/>
        </p:nvPicPr>
        <p:blipFill>
          <a:blip r:embed="rId3" cstate="print"/>
          <a:srcRect l="821" t="558" r="964" b="59299"/>
          <a:stretch>
            <a:fillRect/>
          </a:stretch>
        </p:blipFill>
        <p:spPr bwMode="auto">
          <a:xfrm>
            <a:off x="7677150" y="5943600"/>
            <a:ext cx="1028700" cy="457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82663" y="290512"/>
            <a:ext cx="6677025" cy="53860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7D619F"/>
                </a:solidFill>
                <a:latin typeface="+mn-lt"/>
              </a:rPr>
              <a:t>Housing Access Services</a:t>
            </a:r>
          </a:p>
          <a:p>
            <a:pPr marL="457200" indent="-457200" algn="ctr">
              <a:buFontTx/>
              <a:buChar char="-"/>
            </a:pPr>
            <a:r>
              <a:rPr lang="en-US" sz="3200" b="1" i="1" dirty="0">
                <a:solidFill>
                  <a:srgbClr val="7D619F"/>
                </a:solidFill>
                <a:latin typeface="+mn-lt"/>
              </a:rPr>
              <a:t>in the East Bay</a:t>
            </a:r>
          </a:p>
          <a:p>
            <a:endParaRPr lang="en-US" sz="2800" dirty="0">
              <a:solidFill>
                <a:srgbClr val="7D619F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D619F"/>
                </a:solidFill>
                <a:latin typeface="+mn-lt"/>
              </a:rPr>
              <a:t>In addition to providing HAS for consumers who receive CCC Mainstream Vouchers, HCEB has also received referrals for other RCEB consumers who require assistance securing independent housing. 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D619F"/>
                </a:solidFill>
                <a:latin typeface="+mn-lt"/>
                <a:cs typeface="Calibri"/>
              </a:rPr>
              <a:t>HCEB HAS Point Person: Crystal Warren, </a:t>
            </a:r>
            <a:r>
              <a:rPr lang="en-US" sz="2800" dirty="0">
                <a:solidFill>
                  <a:srgbClr val="7D619F"/>
                </a:solidFill>
                <a:latin typeface="+mn-lt"/>
                <a:cs typeface="Calibri"/>
                <a:hlinkClick r:id="rId4"/>
              </a:rPr>
              <a:t>cwarren@hceb.org</a:t>
            </a:r>
            <a:r>
              <a:rPr lang="en-US" sz="2800" dirty="0">
                <a:solidFill>
                  <a:srgbClr val="7D619F"/>
                </a:solidFill>
                <a:latin typeface="+mn-lt"/>
                <a:cs typeface="Calibri"/>
              </a:rPr>
              <a:t>, 415.531.2019</a:t>
            </a:r>
          </a:p>
        </p:txBody>
      </p:sp>
    </p:spTree>
    <p:extLst>
      <p:ext uri="{BB962C8B-B14F-4D97-AF65-F5344CB8AC3E}">
        <p14:creationId xmlns:p14="http://schemas.microsoft.com/office/powerpoint/2010/main" val="217604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096000" y="6162675"/>
            <a:ext cx="2613025" cy="695325"/>
          </a:xfrm>
          <a:prstGeom prst="rect">
            <a:avLst/>
          </a:prstGeom>
          <a:solidFill>
            <a:srgbClr val="7E3E9F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693025" y="0"/>
            <a:ext cx="1450975" cy="6858000"/>
          </a:xfrm>
          <a:prstGeom prst="rect">
            <a:avLst/>
          </a:prstGeom>
          <a:gradFill rotWithShape="1">
            <a:gsLst>
              <a:gs pos="0">
                <a:srgbClr val="D3F3C1"/>
              </a:gs>
              <a:gs pos="100000">
                <a:srgbClr val="7E3E9F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105525" y="6172200"/>
            <a:ext cx="1587500" cy="2428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73152" tIns="36576" rIns="36576" bIns="36576"/>
          <a:lstStyle/>
          <a:p>
            <a:r>
              <a:rPr lang="en-US" sz="900">
                <a:solidFill>
                  <a:srgbClr val="FFFFFF"/>
                </a:solidFill>
                <a:latin typeface="Calibri" pitchFamily="34" charset="0"/>
              </a:rPr>
              <a:t>Creating inclusive communities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78738" y="947738"/>
            <a:ext cx="1008062" cy="515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4" name="Picture 5" descr="HCEB logo"/>
          <p:cNvPicPr>
            <a:picLocks noChangeAspect="1" noChangeArrowheads="1"/>
          </p:cNvPicPr>
          <p:nvPr/>
        </p:nvPicPr>
        <p:blipFill>
          <a:blip r:embed="rId3" cstate="print"/>
          <a:srcRect l="821" t="558" r="964" b="59299"/>
          <a:stretch>
            <a:fillRect/>
          </a:stretch>
        </p:blipFill>
        <p:spPr bwMode="auto">
          <a:xfrm>
            <a:off x="7677150" y="5943600"/>
            <a:ext cx="1028700" cy="457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7415" name="Picture 10" descr="Z:\Marketing &amp; HCEB Events\Transitions Faire 2012\SandBeach-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6077" y="868982"/>
            <a:ext cx="5346423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C1D105-023D-47D8-94FF-B5B38BABB9CD}"/>
              </a:ext>
            </a:extLst>
          </p:cNvPr>
          <p:cNvSpPr/>
          <p:nvPr/>
        </p:nvSpPr>
        <p:spPr>
          <a:xfrm>
            <a:off x="2150269" y="5107494"/>
            <a:ext cx="5122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schemeClr val="accent4"/>
                </a:solidFill>
                <a:latin typeface="+mn-lt"/>
              </a:rPr>
              <a:t>Thank You!</a:t>
            </a:r>
            <a:endParaRPr lang="en-US" sz="4400" i="1" dirty="0">
              <a:solidFill>
                <a:schemeClr val="accent4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096000" y="6162675"/>
            <a:ext cx="2613025" cy="695325"/>
          </a:xfrm>
          <a:prstGeom prst="rect">
            <a:avLst/>
          </a:prstGeom>
          <a:solidFill>
            <a:srgbClr val="7E3E9F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93025" y="0"/>
            <a:ext cx="1450975" cy="6858000"/>
          </a:xfrm>
          <a:prstGeom prst="rect">
            <a:avLst/>
          </a:prstGeom>
          <a:gradFill rotWithShape="1">
            <a:gsLst>
              <a:gs pos="0">
                <a:srgbClr val="D3F3C1"/>
              </a:gs>
              <a:gs pos="100000">
                <a:srgbClr val="7E3E9F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105525" y="6172200"/>
            <a:ext cx="1587500" cy="2428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73152" tIns="36576" rIns="36576" bIns="36576"/>
          <a:lstStyle/>
          <a:p>
            <a:r>
              <a:rPr lang="en-US" sz="900">
                <a:solidFill>
                  <a:srgbClr val="FFFFFF"/>
                </a:solidFill>
                <a:latin typeface="Calibri" pitchFamily="34" charset="0"/>
              </a:rPr>
              <a:t>Creating inclusive communities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78738" y="990600"/>
            <a:ext cx="1008062" cy="515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8" name="Picture 5" descr="HCEB logo"/>
          <p:cNvPicPr>
            <a:picLocks noChangeAspect="1" noChangeArrowheads="1"/>
          </p:cNvPicPr>
          <p:nvPr/>
        </p:nvPicPr>
        <p:blipFill>
          <a:blip r:embed="rId3" cstate="print"/>
          <a:srcRect l="821" t="558" r="964" b="59299"/>
          <a:stretch>
            <a:fillRect/>
          </a:stretch>
        </p:blipFill>
        <p:spPr bwMode="auto">
          <a:xfrm>
            <a:off x="7677150" y="5943600"/>
            <a:ext cx="1028700" cy="457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949450" y="3568700"/>
            <a:ext cx="5014913" cy="3046988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4"/>
                </a:solidFill>
                <a:latin typeface="+mn-lt"/>
              </a:rPr>
              <a:t>HCEB creates inclusive communities for people with developmental disabilities or other special needs through quality supportive housing</a:t>
            </a:r>
            <a:endParaRPr lang="en-US" sz="3200" i="1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3081" name="Picture 9" descr="C Coulter &amp; J Robinson 02_131024"/>
          <p:cNvPicPr>
            <a:picLocks noChangeAspect="1" noChangeArrowheads="1"/>
          </p:cNvPicPr>
          <p:nvPr/>
        </p:nvPicPr>
        <p:blipFill>
          <a:blip r:embed="rId4" cstate="print"/>
          <a:srcRect l="7607" t="40962" r="8806" b="5569"/>
          <a:stretch>
            <a:fillRect/>
          </a:stretch>
        </p:blipFill>
        <p:spPr bwMode="auto">
          <a:xfrm>
            <a:off x="2769280" y="421594"/>
            <a:ext cx="3458167" cy="300740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96000" y="6162675"/>
            <a:ext cx="2613025" cy="695325"/>
          </a:xfrm>
          <a:prstGeom prst="rect">
            <a:avLst/>
          </a:prstGeom>
          <a:solidFill>
            <a:srgbClr val="7E3E9F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693025" y="0"/>
            <a:ext cx="1450975" cy="6858000"/>
          </a:xfrm>
          <a:prstGeom prst="rect">
            <a:avLst/>
          </a:prstGeom>
          <a:gradFill rotWithShape="1">
            <a:gsLst>
              <a:gs pos="0">
                <a:srgbClr val="D3F3C1"/>
              </a:gs>
              <a:gs pos="100000">
                <a:srgbClr val="7E3E9F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05525" y="6172200"/>
            <a:ext cx="1587500" cy="2428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73152" tIns="36576" rIns="36576" bIns="36576"/>
          <a:lstStyle/>
          <a:p>
            <a:r>
              <a:rPr lang="en-US" sz="900">
                <a:solidFill>
                  <a:srgbClr val="FFFFFF"/>
                </a:solidFill>
                <a:latin typeface="Calibri" pitchFamily="34" charset="0"/>
              </a:rPr>
              <a:t>Creating inclusive communities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78738" y="947738"/>
            <a:ext cx="1008062" cy="515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4" name="Picture 5" descr="HCEB logo"/>
          <p:cNvPicPr>
            <a:picLocks noChangeAspect="1" noChangeArrowheads="1"/>
          </p:cNvPicPr>
          <p:nvPr/>
        </p:nvPicPr>
        <p:blipFill>
          <a:blip r:embed="rId3" cstate="print"/>
          <a:srcRect l="821" t="558" r="964" b="59299"/>
          <a:stretch>
            <a:fillRect/>
          </a:stretch>
        </p:blipFill>
        <p:spPr bwMode="auto">
          <a:xfrm>
            <a:off x="7677150" y="5943600"/>
            <a:ext cx="1028700" cy="457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82663" y="417512"/>
            <a:ext cx="6677025" cy="53860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7D619F"/>
                </a:solidFill>
                <a:latin typeface="+mn-lt"/>
              </a:rPr>
              <a:t>Housing Access Services</a:t>
            </a:r>
          </a:p>
          <a:p>
            <a:endParaRPr lang="en-US" sz="2400" b="1" dirty="0">
              <a:solidFill>
                <a:srgbClr val="7D619F"/>
              </a:solidFill>
              <a:latin typeface="+mn-lt"/>
            </a:endParaRPr>
          </a:p>
          <a:p>
            <a:r>
              <a:rPr lang="en-US" sz="2400" b="1" dirty="0">
                <a:solidFill>
                  <a:srgbClr val="7D619F"/>
                </a:solidFill>
                <a:latin typeface="+mn-lt"/>
              </a:rPr>
              <a:t>In 2010, HCEB began providing Housing Navigation for unhoused adults with serious mental illness.</a:t>
            </a:r>
            <a:endParaRPr lang="en-US" sz="2400" b="1" dirty="0">
              <a:solidFill>
                <a:srgbClr val="7D619F"/>
              </a:solidFill>
              <a:latin typeface="+mn-lt"/>
              <a:cs typeface="Calibri"/>
            </a:endParaRPr>
          </a:p>
          <a:p>
            <a:endParaRPr lang="en-US" sz="2400" dirty="0">
              <a:solidFill>
                <a:srgbClr val="7D619F"/>
              </a:solidFill>
              <a:latin typeface="+mn-lt"/>
            </a:endParaRPr>
          </a:p>
          <a:p>
            <a:pPr lvl="1"/>
            <a:r>
              <a:rPr lang="en-US" sz="2400" dirty="0">
                <a:solidFill>
                  <a:srgbClr val="7D619F"/>
                </a:solidFill>
                <a:latin typeface="+mn-lt"/>
              </a:rPr>
              <a:t>Services include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D619F"/>
                </a:solidFill>
                <a:latin typeface="+mn-lt"/>
              </a:rPr>
              <a:t>Housing readiness (documentation, credit and landlord history)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D619F"/>
                </a:solidFill>
                <a:latin typeface="+mn-lt"/>
              </a:rPr>
              <a:t>Application assistance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D619F"/>
                </a:solidFill>
                <a:latin typeface="+mn-lt"/>
              </a:rPr>
              <a:t>Landlord outreach and relationship-building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D619F"/>
                </a:solidFill>
                <a:latin typeface="+mn-lt"/>
              </a:rPr>
              <a:t>Move-in resources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D619F"/>
                </a:solidFill>
                <a:latin typeface="+mn-lt"/>
              </a:rPr>
              <a:t>Tenancy support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D619F"/>
                </a:solidFill>
                <a:latin typeface="+mn-lt"/>
              </a:rPr>
              <a:t>Coordination with services and supports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7D619F"/>
              </a:solidFill>
              <a:latin typeface="+mn-lt"/>
            </a:endParaRPr>
          </a:p>
        </p:txBody>
      </p:sp>
      <p:grpSp>
        <p:nvGrpSpPr>
          <p:cNvPr id="9" name="Graphic 5" descr="House">
            <a:extLst>
              <a:ext uri="{FF2B5EF4-FFF2-40B4-BE49-F238E27FC236}">
                <a16:creationId xmlns:a16="http://schemas.microsoft.com/office/drawing/2014/main" id="{EA705713-3E6D-4010-9797-DB2E25A8A589}"/>
              </a:ext>
            </a:extLst>
          </p:cNvPr>
          <p:cNvGrpSpPr/>
          <p:nvPr/>
        </p:nvGrpSpPr>
        <p:grpSpPr>
          <a:xfrm>
            <a:off x="16668" y="3053922"/>
            <a:ext cx="1520031" cy="1530777"/>
            <a:chOff x="5530113" y="3556374"/>
            <a:chExt cx="914400" cy="9144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9C0CA71-CBED-4013-A0F1-B4FC8D818D2A}"/>
                </a:ext>
              </a:extLst>
            </p:cNvPr>
            <p:cNvSpPr/>
            <p:nvPr/>
          </p:nvSpPr>
          <p:spPr>
            <a:xfrm>
              <a:off x="5587263" y="3670674"/>
              <a:ext cx="800100" cy="417194"/>
            </a:xfrm>
            <a:custGeom>
              <a:avLst/>
              <a:gdLst>
                <a:gd name="connsiteX0" fmla="*/ 628650 w 800100"/>
                <a:gd name="connsiteY0" fmla="*/ 217170 h 417194"/>
                <a:gd name="connsiteX1" fmla="*/ 628650 w 800100"/>
                <a:gd name="connsiteY1" fmla="*/ 57150 h 417194"/>
                <a:gd name="connsiteX2" fmla="*/ 552450 w 800100"/>
                <a:gd name="connsiteY2" fmla="*/ 57150 h 417194"/>
                <a:gd name="connsiteX3" fmla="*/ 552450 w 800100"/>
                <a:gd name="connsiteY3" fmla="*/ 144780 h 417194"/>
                <a:gd name="connsiteX4" fmla="*/ 400050 w 800100"/>
                <a:gd name="connsiteY4" fmla="*/ 0 h 417194"/>
                <a:gd name="connsiteX5" fmla="*/ 400050 w 800100"/>
                <a:gd name="connsiteY5" fmla="*/ 0 h 417194"/>
                <a:gd name="connsiteX6" fmla="*/ 0 w 800100"/>
                <a:gd name="connsiteY6" fmla="*/ 381000 h 417194"/>
                <a:gd name="connsiteX7" fmla="*/ 42863 w 800100"/>
                <a:gd name="connsiteY7" fmla="*/ 417195 h 417194"/>
                <a:gd name="connsiteX8" fmla="*/ 400050 w 800100"/>
                <a:gd name="connsiteY8" fmla="*/ 78105 h 417194"/>
                <a:gd name="connsiteX9" fmla="*/ 400050 w 800100"/>
                <a:gd name="connsiteY9" fmla="*/ 78105 h 417194"/>
                <a:gd name="connsiteX10" fmla="*/ 757238 w 800100"/>
                <a:gd name="connsiteY10" fmla="*/ 417195 h 417194"/>
                <a:gd name="connsiteX11" fmla="*/ 800100 w 800100"/>
                <a:gd name="connsiteY11" fmla="*/ 381000 h 41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100" h="417194">
                  <a:moveTo>
                    <a:pt x="628650" y="217170"/>
                  </a:moveTo>
                  <a:lnTo>
                    <a:pt x="628650" y="57150"/>
                  </a:lnTo>
                  <a:lnTo>
                    <a:pt x="552450" y="57150"/>
                  </a:lnTo>
                  <a:lnTo>
                    <a:pt x="552450" y="144780"/>
                  </a:lnTo>
                  <a:lnTo>
                    <a:pt x="400050" y="0"/>
                  </a:lnTo>
                  <a:lnTo>
                    <a:pt x="400050" y="0"/>
                  </a:lnTo>
                  <a:lnTo>
                    <a:pt x="0" y="381000"/>
                  </a:lnTo>
                  <a:lnTo>
                    <a:pt x="42863" y="417195"/>
                  </a:lnTo>
                  <a:lnTo>
                    <a:pt x="400050" y="78105"/>
                  </a:lnTo>
                  <a:lnTo>
                    <a:pt x="400050" y="78105"/>
                  </a:lnTo>
                  <a:lnTo>
                    <a:pt x="757238" y="417195"/>
                  </a:lnTo>
                  <a:lnTo>
                    <a:pt x="800100" y="381000"/>
                  </a:lnTo>
                  <a:close/>
                </a:path>
              </a:pathLst>
            </a:custGeom>
            <a:solidFill>
              <a:srgbClr val="7D61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11213D6-97DA-46DF-A34D-5E811F57477F}"/>
                </a:ext>
              </a:extLst>
            </p:cNvPr>
            <p:cNvSpPr/>
            <p:nvPr/>
          </p:nvSpPr>
          <p:spPr>
            <a:xfrm>
              <a:off x="5701563" y="3802118"/>
              <a:ext cx="571500" cy="554355"/>
            </a:xfrm>
            <a:custGeom>
              <a:avLst/>
              <a:gdLst>
                <a:gd name="connsiteX0" fmla="*/ 0 w 571500"/>
                <a:gd name="connsiteY0" fmla="*/ 271463 h 554355"/>
                <a:gd name="connsiteX1" fmla="*/ 0 w 571500"/>
                <a:gd name="connsiteY1" fmla="*/ 554355 h 554355"/>
                <a:gd name="connsiteX2" fmla="*/ 228600 w 571500"/>
                <a:gd name="connsiteY2" fmla="*/ 554355 h 554355"/>
                <a:gd name="connsiteX3" fmla="*/ 228600 w 571500"/>
                <a:gd name="connsiteY3" fmla="*/ 316230 h 554355"/>
                <a:gd name="connsiteX4" fmla="*/ 342900 w 571500"/>
                <a:gd name="connsiteY4" fmla="*/ 316230 h 554355"/>
                <a:gd name="connsiteX5" fmla="*/ 342900 w 571500"/>
                <a:gd name="connsiteY5" fmla="*/ 554355 h 554355"/>
                <a:gd name="connsiteX6" fmla="*/ 571500 w 571500"/>
                <a:gd name="connsiteY6" fmla="*/ 554355 h 554355"/>
                <a:gd name="connsiteX7" fmla="*/ 571500 w 571500"/>
                <a:gd name="connsiteY7" fmla="*/ 271463 h 554355"/>
                <a:gd name="connsiteX8" fmla="*/ 285750 w 571500"/>
                <a:gd name="connsiteY8" fmla="*/ 0 h 554355"/>
                <a:gd name="connsiteX9" fmla="*/ 0 w 571500"/>
                <a:gd name="connsiteY9" fmla="*/ 271463 h 554355"/>
                <a:gd name="connsiteX10" fmla="*/ 171450 w 571500"/>
                <a:gd name="connsiteY10" fmla="*/ 430530 h 554355"/>
                <a:gd name="connsiteX11" fmla="*/ 57150 w 571500"/>
                <a:gd name="connsiteY11" fmla="*/ 430530 h 554355"/>
                <a:gd name="connsiteX12" fmla="*/ 57150 w 571500"/>
                <a:gd name="connsiteY12" fmla="*/ 316230 h 554355"/>
                <a:gd name="connsiteX13" fmla="*/ 171450 w 571500"/>
                <a:gd name="connsiteY13" fmla="*/ 316230 h 554355"/>
                <a:gd name="connsiteX14" fmla="*/ 171450 w 571500"/>
                <a:gd name="connsiteY14" fmla="*/ 430530 h 554355"/>
                <a:gd name="connsiteX15" fmla="*/ 400050 w 571500"/>
                <a:gd name="connsiteY15" fmla="*/ 316230 h 554355"/>
                <a:gd name="connsiteX16" fmla="*/ 514350 w 571500"/>
                <a:gd name="connsiteY16" fmla="*/ 316230 h 554355"/>
                <a:gd name="connsiteX17" fmla="*/ 514350 w 571500"/>
                <a:gd name="connsiteY17" fmla="*/ 430530 h 554355"/>
                <a:gd name="connsiteX18" fmla="*/ 400050 w 571500"/>
                <a:gd name="connsiteY18" fmla="*/ 430530 h 554355"/>
                <a:gd name="connsiteX19" fmla="*/ 400050 w 571500"/>
                <a:gd name="connsiteY19" fmla="*/ 316230 h 55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0" h="554355">
                  <a:moveTo>
                    <a:pt x="0" y="271463"/>
                  </a:moveTo>
                  <a:lnTo>
                    <a:pt x="0" y="554355"/>
                  </a:lnTo>
                  <a:lnTo>
                    <a:pt x="228600" y="554355"/>
                  </a:lnTo>
                  <a:lnTo>
                    <a:pt x="228600" y="316230"/>
                  </a:lnTo>
                  <a:lnTo>
                    <a:pt x="342900" y="316230"/>
                  </a:lnTo>
                  <a:lnTo>
                    <a:pt x="342900" y="554355"/>
                  </a:lnTo>
                  <a:lnTo>
                    <a:pt x="571500" y="554355"/>
                  </a:lnTo>
                  <a:lnTo>
                    <a:pt x="571500" y="271463"/>
                  </a:lnTo>
                  <a:lnTo>
                    <a:pt x="285750" y="0"/>
                  </a:lnTo>
                  <a:lnTo>
                    <a:pt x="0" y="271463"/>
                  </a:lnTo>
                  <a:close/>
                  <a:moveTo>
                    <a:pt x="171450" y="430530"/>
                  </a:moveTo>
                  <a:lnTo>
                    <a:pt x="57150" y="430530"/>
                  </a:lnTo>
                  <a:lnTo>
                    <a:pt x="57150" y="316230"/>
                  </a:lnTo>
                  <a:lnTo>
                    <a:pt x="171450" y="316230"/>
                  </a:lnTo>
                  <a:lnTo>
                    <a:pt x="171450" y="430530"/>
                  </a:lnTo>
                  <a:close/>
                  <a:moveTo>
                    <a:pt x="400050" y="316230"/>
                  </a:moveTo>
                  <a:lnTo>
                    <a:pt x="514350" y="316230"/>
                  </a:lnTo>
                  <a:lnTo>
                    <a:pt x="514350" y="430530"/>
                  </a:lnTo>
                  <a:lnTo>
                    <a:pt x="400050" y="430530"/>
                  </a:lnTo>
                  <a:lnTo>
                    <a:pt x="400050" y="316230"/>
                  </a:lnTo>
                  <a:close/>
                </a:path>
              </a:pathLst>
            </a:custGeom>
            <a:solidFill>
              <a:srgbClr val="7D61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03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96000" y="6162675"/>
            <a:ext cx="2613025" cy="695325"/>
          </a:xfrm>
          <a:prstGeom prst="rect">
            <a:avLst/>
          </a:prstGeom>
          <a:solidFill>
            <a:srgbClr val="7E3E9F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693025" y="0"/>
            <a:ext cx="1450975" cy="6858000"/>
          </a:xfrm>
          <a:prstGeom prst="rect">
            <a:avLst/>
          </a:prstGeom>
          <a:gradFill rotWithShape="1">
            <a:gsLst>
              <a:gs pos="0">
                <a:srgbClr val="D3F3C1"/>
              </a:gs>
              <a:gs pos="100000">
                <a:srgbClr val="7E3E9F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05525" y="6172200"/>
            <a:ext cx="1587500" cy="2428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73152" tIns="36576" rIns="36576" bIns="36576"/>
          <a:lstStyle/>
          <a:p>
            <a:r>
              <a:rPr lang="en-US" sz="900">
                <a:solidFill>
                  <a:srgbClr val="FFFFFF"/>
                </a:solidFill>
                <a:latin typeface="Calibri" pitchFamily="34" charset="0"/>
              </a:rPr>
              <a:t>Creating inclusive communities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78738" y="947738"/>
            <a:ext cx="1008062" cy="515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4" name="Picture 5" descr="HCEB logo"/>
          <p:cNvPicPr>
            <a:picLocks noChangeAspect="1" noChangeArrowheads="1"/>
          </p:cNvPicPr>
          <p:nvPr/>
        </p:nvPicPr>
        <p:blipFill>
          <a:blip r:embed="rId3" cstate="print"/>
          <a:srcRect l="821" t="558" r="964" b="59299"/>
          <a:stretch>
            <a:fillRect/>
          </a:stretch>
        </p:blipFill>
        <p:spPr bwMode="auto">
          <a:xfrm>
            <a:off x="7677150" y="5943600"/>
            <a:ext cx="1028700" cy="457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82663" y="417512"/>
            <a:ext cx="6677025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7D619F"/>
                </a:solidFill>
                <a:latin typeface="+mn-lt"/>
              </a:rPr>
              <a:t>Housing Access Services</a:t>
            </a:r>
          </a:p>
          <a:p>
            <a:endParaRPr lang="en-US" sz="2400" b="1" dirty="0">
              <a:solidFill>
                <a:srgbClr val="7D619F"/>
              </a:solidFill>
              <a:latin typeface="+mn-lt"/>
            </a:endParaRPr>
          </a:p>
          <a:p>
            <a:r>
              <a:rPr lang="en-US" sz="2400" b="1" dirty="0">
                <a:solidFill>
                  <a:srgbClr val="7D619F"/>
                </a:solidFill>
                <a:latin typeface="+mn-lt"/>
              </a:rPr>
              <a:t>In 2010, only a handful of Regional Centers were offering similar services through service code 101.  </a:t>
            </a:r>
          </a:p>
          <a:p>
            <a:endParaRPr lang="en-US" sz="2400" b="1" dirty="0">
              <a:solidFill>
                <a:srgbClr val="7D619F"/>
              </a:solidFill>
              <a:latin typeface="+mn-lt"/>
            </a:endParaRPr>
          </a:p>
          <a:p>
            <a:r>
              <a:rPr lang="en-US" sz="2400" b="1" dirty="0">
                <a:solidFill>
                  <a:srgbClr val="7D619F"/>
                </a:solidFill>
                <a:latin typeface="+mn-lt"/>
              </a:rPr>
              <a:t>Service code 101 was not well defined</a:t>
            </a:r>
          </a:p>
          <a:p>
            <a:endParaRPr lang="en-US" sz="2400" b="1" dirty="0">
              <a:solidFill>
                <a:srgbClr val="7D619F"/>
              </a:solidFill>
              <a:latin typeface="+mn-lt"/>
            </a:endParaRPr>
          </a:p>
          <a:p>
            <a:r>
              <a:rPr lang="en-US" sz="2400" b="1" dirty="0">
                <a:solidFill>
                  <a:srgbClr val="7D619F"/>
                </a:solidFill>
                <a:latin typeface="+mn-lt"/>
              </a:rPr>
              <a:t>Services were not eligible for </a:t>
            </a:r>
            <a:r>
              <a:rPr lang="en-US" sz="2400" b="1" dirty="0" err="1">
                <a:solidFill>
                  <a:srgbClr val="7D619F"/>
                </a:solidFill>
                <a:latin typeface="+mn-lt"/>
              </a:rPr>
              <a:t>MediCal</a:t>
            </a:r>
            <a:r>
              <a:rPr lang="en-US" sz="2400" b="1" dirty="0">
                <a:solidFill>
                  <a:srgbClr val="7D619F"/>
                </a:solidFill>
                <a:latin typeface="+mn-lt"/>
              </a:rPr>
              <a:t> match</a:t>
            </a:r>
          </a:p>
          <a:p>
            <a:endParaRPr lang="en-US" sz="2400" b="1" dirty="0">
              <a:solidFill>
                <a:srgbClr val="7D619F"/>
              </a:solidFill>
              <a:latin typeface="+mn-lt"/>
            </a:endParaRPr>
          </a:p>
          <a:p>
            <a:endParaRPr lang="en-US" sz="2400" b="1" dirty="0">
              <a:solidFill>
                <a:srgbClr val="7D619F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7D619F"/>
              </a:solidFill>
              <a:latin typeface="+mn-lt"/>
            </a:endParaRPr>
          </a:p>
        </p:txBody>
      </p:sp>
      <p:pic>
        <p:nvPicPr>
          <p:cNvPr id="4" name="Graphic 3" descr="Boardroom">
            <a:extLst>
              <a:ext uri="{FF2B5EF4-FFF2-40B4-BE49-F238E27FC236}">
                <a16:creationId xmlns:a16="http://schemas.microsoft.com/office/drawing/2014/main" id="{F8F1CD0B-9D70-4A48-8FED-53D0492CA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7500" y="35560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5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96000" y="6162675"/>
            <a:ext cx="2613025" cy="695325"/>
          </a:xfrm>
          <a:prstGeom prst="rect">
            <a:avLst/>
          </a:prstGeom>
          <a:solidFill>
            <a:srgbClr val="7E3E9F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693025" y="0"/>
            <a:ext cx="1450975" cy="6858000"/>
          </a:xfrm>
          <a:prstGeom prst="rect">
            <a:avLst/>
          </a:prstGeom>
          <a:gradFill rotWithShape="1">
            <a:gsLst>
              <a:gs pos="0">
                <a:srgbClr val="D3F3C1"/>
              </a:gs>
              <a:gs pos="100000">
                <a:srgbClr val="7E3E9F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05525" y="6172200"/>
            <a:ext cx="1587500" cy="2428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73152" tIns="36576" rIns="36576" bIns="36576"/>
          <a:lstStyle/>
          <a:p>
            <a:r>
              <a:rPr lang="en-US" sz="900">
                <a:solidFill>
                  <a:srgbClr val="FFFFFF"/>
                </a:solidFill>
                <a:latin typeface="Calibri" pitchFamily="34" charset="0"/>
              </a:rPr>
              <a:t>Creating inclusive communities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78738" y="947738"/>
            <a:ext cx="1008062" cy="515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4" name="Picture 5" descr="HCEB logo"/>
          <p:cNvPicPr>
            <a:picLocks noChangeAspect="1" noChangeArrowheads="1"/>
          </p:cNvPicPr>
          <p:nvPr/>
        </p:nvPicPr>
        <p:blipFill>
          <a:blip r:embed="rId3" cstate="print"/>
          <a:srcRect l="821" t="558" r="964" b="59299"/>
          <a:stretch>
            <a:fillRect/>
          </a:stretch>
        </p:blipFill>
        <p:spPr bwMode="auto">
          <a:xfrm>
            <a:off x="7677150" y="5943600"/>
            <a:ext cx="1028700" cy="457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82663" y="417512"/>
            <a:ext cx="6677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D619F"/>
                </a:solidFill>
                <a:latin typeface="+mn-lt"/>
              </a:rPr>
              <a:t>Housing Access Services</a:t>
            </a:r>
          </a:p>
          <a:p>
            <a:pPr algn="ctr"/>
            <a:r>
              <a:rPr lang="en-US" sz="3200" b="1" dirty="0">
                <a:solidFill>
                  <a:srgbClr val="7D619F"/>
                </a:solidFill>
                <a:latin typeface="+mn-lt"/>
              </a:rPr>
              <a:t>- </a:t>
            </a:r>
            <a:r>
              <a:rPr lang="en-US" sz="2800" b="1" i="1" dirty="0">
                <a:solidFill>
                  <a:srgbClr val="7D619F"/>
                </a:solidFill>
                <a:latin typeface="+mn-lt"/>
              </a:rPr>
              <a:t>Everything changes</a:t>
            </a:r>
            <a:endParaRPr lang="en-US" sz="3200" b="1" dirty="0">
              <a:solidFill>
                <a:srgbClr val="7D619F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1B1BE2-42B9-488B-B7DA-F13A76DF8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350" y="1744663"/>
            <a:ext cx="2628900" cy="10382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A89A56-F0CB-4309-A29F-ECFE0A207FBD}"/>
              </a:ext>
            </a:extLst>
          </p:cNvPr>
          <p:cNvSpPr txBox="1"/>
          <p:nvPr/>
        </p:nvSpPr>
        <p:spPr>
          <a:xfrm>
            <a:off x="647700" y="1851174"/>
            <a:ext cx="562768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i="1" u="none" strike="noStrike" baseline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CMCS Informational Bulletin</a:t>
            </a:r>
          </a:p>
          <a:p>
            <a:r>
              <a:rPr lang="en-US" sz="2800" b="1" i="1" u="none" strike="noStrike" baseline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0" i="0" u="none" strike="noStrike" baseline="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i="0" u="none" strike="noStrike" baseline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DATE: </a:t>
            </a:r>
            <a:r>
              <a:rPr lang="en-US" sz="2400" b="0" i="0" u="none" strike="noStrike" baseline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26, 2015 </a:t>
            </a:r>
          </a:p>
          <a:p>
            <a:r>
              <a:rPr lang="en-US" sz="2400" b="1" i="0" u="none" strike="noStrike" baseline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FROM: </a:t>
            </a:r>
            <a:r>
              <a:rPr lang="en-US" sz="2400" b="0" i="0" u="none" strike="noStrike" baseline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Vikki </a:t>
            </a:r>
            <a:r>
              <a:rPr lang="en-US" sz="2400" b="0" i="0" u="none" strike="noStrike" baseline="0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Wachino</a:t>
            </a:r>
            <a:r>
              <a:rPr lang="en-US" sz="2400" b="0" i="0" u="none" strike="noStrike" baseline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Director </a:t>
            </a:r>
          </a:p>
          <a:p>
            <a:r>
              <a:rPr lang="en-US" sz="2400" b="0" i="0" u="none" strike="noStrike" baseline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 for Medicaid and CHIP Services</a:t>
            </a:r>
          </a:p>
          <a:p>
            <a:r>
              <a:rPr lang="en-US" sz="2400" b="0" i="0" u="none" strike="noStrike" baseline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b="1" i="0" u="none" strike="noStrike" baseline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SUBJECT: Coverage of Housing-Related Activities and Services for Individuals with </a:t>
            </a:r>
            <a:endParaRPr lang="en-US" sz="2400" b="0" i="0" u="none" strike="noStrike" baseline="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i="0" u="none" strike="noStrike" baseline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Disabilities </a:t>
            </a:r>
            <a:endParaRPr lang="en-US" sz="24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9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96000" y="6162675"/>
            <a:ext cx="2613025" cy="695325"/>
          </a:xfrm>
          <a:prstGeom prst="rect">
            <a:avLst/>
          </a:prstGeom>
          <a:solidFill>
            <a:srgbClr val="7E3E9F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693025" y="0"/>
            <a:ext cx="1450975" cy="6858000"/>
          </a:xfrm>
          <a:prstGeom prst="rect">
            <a:avLst/>
          </a:prstGeom>
          <a:gradFill rotWithShape="1">
            <a:gsLst>
              <a:gs pos="0">
                <a:srgbClr val="D3F3C1"/>
              </a:gs>
              <a:gs pos="100000">
                <a:srgbClr val="7E3E9F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05525" y="6172200"/>
            <a:ext cx="1587500" cy="2428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73152" tIns="36576" rIns="36576" bIns="36576"/>
          <a:lstStyle/>
          <a:p>
            <a:r>
              <a:rPr lang="en-US" sz="900">
                <a:solidFill>
                  <a:srgbClr val="FFFFFF"/>
                </a:solidFill>
                <a:latin typeface="Calibri" pitchFamily="34" charset="0"/>
              </a:rPr>
              <a:t>Creating inclusive communities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78738" y="947738"/>
            <a:ext cx="1008062" cy="515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4" name="Picture 5" descr="HCEB logo"/>
          <p:cNvPicPr>
            <a:picLocks noChangeAspect="1" noChangeArrowheads="1"/>
          </p:cNvPicPr>
          <p:nvPr/>
        </p:nvPicPr>
        <p:blipFill>
          <a:blip r:embed="rId3" cstate="print"/>
          <a:srcRect l="821" t="558" r="964" b="59299"/>
          <a:stretch>
            <a:fillRect/>
          </a:stretch>
        </p:blipFill>
        <p:spPr bwMode="auto">
          <a:xfrm>
            <a:off x="7677150" y="5943600"/>
            <a:ext cx="1028700" cy="457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3089" y="442912"/>
            <a:ext cx="6677025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7D619F"/>
                </a:solidFill>
                <a:latin typeface="+mn-lt"/>
              </a:rPr>
              <a:t>Housing Access Services</a:t>
            </a:r>
          </a:p>
          <a:p>
            <a:pPr algn="ctr"/>
            <a:r>
              <a:rPr lang="en-US" sz="3200" b="1" dirty="0">
                <a:solidFill>
                  <a:srgbClr val="7D619F"/>
                </a:solidFill>
                <a:latin typeface="+mn-lt"/>
              </a:rPr>
              <a:t>- </a:t>
            </a:r>
            <a:r>
              <a:rPr lang="en-US" sz="3200" b="1" i="1" dirty="0">
                <a:solidFill>
                  <a:srgbClr val="7D619F"/>
                </a:solidFill>
                <a:latin typeface="+mn-lt"/>
              </a:rPr>
              <a:t>Success for a System</a:t>
            </a:r>
            <a:endParaRPr lang="en-US" sz="2400" b="1" dirty="0">
              <a:solidFill>
                <a:srgbClr val="7D619F"/>
              </a:solidFill>
              <a:latin typeface="+mn-lt"/>
            </a:endParaRPr>
          </a:p>
          <a:p>
            <a:r>
              <a:rPr lang="en-US" sz="2400" b="1" dirty="0">
                <a:solidFill>
                  <a:srgbClr val="7D619F"/>
                </a:solidFill>
                <a:latin typeface="Calibri"/>
                <a:cs typeface="Calibri"/>
              </a:rPr>
              <a:t>LHA submitted a proposal to ARCA for Housing Access Services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D619F"/>
                </a:solidFill>
                <a:latin typeface="+mn-lt"/>
              </a:rPr>
              <a:t>Individual Housing Transition Services</a:t>
            </a:r>
            <a:endParaRPr lang="en-US" dirty="0">
              <a:cs typeface="Arial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D619F"/>
                </a:solidFill>
                <a:latin typeface="+mn-lt"/>
              </a:rPr>
              <a:t>Individual Housing and Tenancy Sustaining Services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D619F"/>
                </a:solidFill>
                <a:latin typeface="+mn-lt"/>
                <a:cs typeface="Calibri"/>
              </a:rPr>
              <a:t>Housing Related Collaborative Activities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D619F"/>
                </a:solidFill>
                <a:latin typeface="+mn-lt"/>
                <a:cs typeface="Calibri"/>
              </a:rPr>
              <a:t>Property Management and Environmental Modification Services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D619F"/>
                </a:solidFill>
                <a:latin typeface="+mn-lt"/>
                <a:cs typeface="Calibri"/>
              </a:rPr>
              <a:t>Rental Housing Assistance for Homeless, At-Risk of Homelessness, and Individuals Exiting Institutional Settings</a:t>
            </a:r>
          </a:p>
        </p:txBody>
      </p:sp>
    </p:spTree>
    <p:extLst>
      <p:ext uri="{BB962C8B-B14F-4D97-AF65-F5344CB8AC3E}">
        <p14:creationId xmlns:p14="http://schemas.microsoft.com/office/powerpoint/2010/main" val="2640116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96000" y="6162675"/>
            <a:ext cx="2613025" cy="695325"/>
          </a:xfrm>
          <a:prstGeom prst="rect">
            <a:avLst/>
          </a:prstGeom>
          <a:solidFill>
            <a:srgbClr val="7E3E9F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693025" y="0"/>
            <a:ext cx="1450975" cy="6858000"/>
          </a:xfrm>
          <a:prstGeom prst="rect">
            <a:avLst/>
          </a:prstGeom>
          <a:gradFill rotWithShape="1">
            <a:gsLst>
              <a:gs pos="0">
                <a:srgbClr val="D3F3C1"/>
              </a:gs>
              <a:gs pos="100000">
                <a:srgbClr val="7E3E9F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05525" y="6172200"/>
            <a:ext cx="1587500" cy="2428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73152" tIns="36576" rIns="36576" bIns="36576"/>
          <a:lstStyle/>
          <a:p>
            <a:r>
              <a:rPr lang="en-US" sz="900">
                <a:solidFill>
                  <a:srgbClr val="FFFFFF"/>
                </a:solidFill>
                <a:latin typeface="Calibri" pitchFamily="34" charset="0"/>
              </a:rPr>
              <a:t>Creating inclusive communities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78738" y="947738"/>
            <a:ext cx="1008062" cy="515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4" name="Picture 5" descr="HCEB logo"/>
          <p:cNvPicPr>
            <a:picLocks noChangeAspect="1" noChangeArrowheads="1"/>
          </p:cNvPicPr>
          <p:nvPr/>
        </p:nvPicPr>
        <p:blipFill>
          <a:blip r:embed="rId3" cstate="print"/>
          <a:srcRect l="821" t="558" r="964" b="59299"/>
          <a:stretch>
            <a:fillRect/>
          </a:stretch>
        </p:blipFill>
        <p:spPr bwMode="auto">
          <a:xfrm>
            <a:off x="7677150" y="5943600"/>
            <a:ext cx="1028700" cy="457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3089" y="442912"/>
            <a:ext cx="6677025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7D619F"/>
                </a:solidFill>
                <a:latin typeface="+mn-lt"/>
              </a:rPr>
              <a:t>Housing Access Services</a:t>
            </a:r>
          </a:p>
          <a:p>
            <a:pPr algn="ctr"/>
            <a:r>
              <a:rPr lang="en-US" sz="3200" b="1" dirty="0">
                <a:solidFill>
                  <a:srgbClr val="7D619F"/>
                </a:solidFill>
                <a:latin typeface="+mn-lt"/>
              </a:rPr>
              <a:t>- </a:t>
            </a:r>
            <a:r>
              <a:rPr lang="en-US" sz="3200" b="1" i="1" dirty="0">
                <a:solidFill>
                  <a:srgbClr val="7D619F"/>
                </a:solidFill>
                <a:latin typeface="+mn-lt"/>
              </a:rPr>
              <a:t>Success for a System</a:t>
            </a:r>
            <a:endParaRPr lang="en-US" sz="2400" b="1" dirty="0">
              <a:solidFill>
                <a:srgbClr val="7D619F"/>
              </a:solidFill>
              <a:latin typeface="+mn-lt"/>
            </a:endParaRPr>
          </a:p>
          <a:p>
            <a:pPr algn="ctr"/>
            <a:endParaRPr lang="en-US" sz="3200" b="1" i="1" dirty="0">
              <a:solidFill>
                <a:srgbClr val="7D619F"/>
              </a:solidFill>
              <a:latin typeface="+mn-lt"/>
              <a:cs typeface="Calibri"/>
            </a:endParaRPr>
          </a:p>
          <a:p>
            <a:r>
              <a:rPr lang="en-US" sz="2400" b="1" dirty="0">
                <a:solidFill>
                  <a:srgbClr val="7D619F"/>
                </a:solidFill>
                <a:latin typeface="+mn-lt"/>
                <a:cs typeface="Calibri"/>
              </a:rPr>
              <a:t>January 2018: CA Department of Health Care Services Statewide Transition Plan for Compliance with HCBS Settings Rule</a:t>
            </a:r>
            <a:endParaRPr lang="en-US">
              <a:cs typeface="Arial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D619F"/>
                </a:solidFill>
                <a:latin typeface="+mn-lt"/>
                <a:cs typeface="Calibri"/>
              </a:rPr>
              <a:t>Included </a:t>
            </a:r>
            <a:endParaRPr lang="en-US" sz="2400" b="1" dirty="0">
              <a:solidFill>
                <a:srgbClr val="7D619F"/>
              </a:solidFill>
              <a:latin typeface="+mn-lt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D619F"/>
                </a:solidFill>
                <a:latin typeface="+mn-lt"/>
              </a:rPr>
              <a:t>Individual Housing Transition Services</a:t>
            </a:r>
            <a:endParaRPr lang="en-US" dirty="0">
              <a:cs typeface="Arial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D619F"/>
                </a:solidFill>
                <a:latin typeface="+mn-lt"/>
              </a:rPr>
              <a:t>Individual Housing and Tenancy Sustaining Services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7D619F"/>
              </a:solidFill>
              <a:latin typeface="+mn-lt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D619F"/>
                </a:solidFill>
                <a:latin typeface="+mn-lt"/>
                <a:cs typeface="Calibri"/>
              </a:rPr>
              <a:t>These services were codified as Service Code 089.  </a:t>
            </a:r>
          </a:p>
        </p:txBody>
      </p:sp>
      <p:pic>
        <p:nvPicPr>
          <p:cNvPr id="4" name="Graphic 3" descr="Clapping hands">
            <a:extLst>
              <a:ext uri="{FF2B5EF4-FFF2-40B4-BE49-F238E27FC236}">
                <a16:creationId xmlns:a16="http://schemas.microsoft.com/office/drawing/2014/main" id="{FFE8EC3C-A89C-44B0-AB5B-2F62457A2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691" y="3354599"/>
            <a:ext cx="1377950" cy="1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8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96000" y="6162675"/>
            <a:ext cx="2613025" cy="695325"/>
          </a:xfrm>
          <a:prstGeom prst="rect">
            <a:avLst/>
          </a:prstGeom>
          <a:solidFill>
            <a:srgbClr val="7E3E9F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693025" y="0"/>
            <a:ext cx="1450975" cy="6858000"/>
          </a:xfrm>
          <a:prstGeom prst="rect">
            <a:avLst/>
          </a:prstGeom>
          <a:gradFill rotWithShape="1">
            <a:gsLst>
              <a:gs pos="0">
                <a:srgbClr val="D3F3C1"/>
              </a:gs>
              <a:gs pos="100000">
                <a:srgbClr val="7E3E9F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05525" y="6172200"/>
            <a:ext cx="1587500" cy="2428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73152" tIns="36576" rIns="36576" bIns="36576"/>
          <a:lstStyle/>
          <a:p>
            <a:r>
              <a:rPr lang="en-US" sz="900">
                <a:solidFill>
                  <a:srgbClr val="FFFFFF"/>
                </a:solidFill>
                <a:latin typeface="Calibri" pitchFamily="34" charset="0"/>
              </a:rPr>
              <a:t>Creating inclusive communities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78738" y="947738"/>
            <a:ext cx="1008062" cy="515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4" name="Picture 5" descr="HCEB logo"/>
          <p:cNvPicPr>
            <a:picLocks noChangeAspect="1" noChangeArrowheads="1"/>
          </p:cNvPicPr>
          <p:nvPr/>
        </p:nvPicPr>
        <p:blipFill>
          <a:blip r:embed="rId3" cstate="print"/>
          <a:srcRect l="821" t="558" r="964" b="59299"/>
          <a:stretch>
            <a:fillRect/>
          </a:stretch>
        </p:blipFill>
        <p:spPr bwMode="auto">
          <a:xfrm>
            <a:off x="7677150" y="5943600"/>
            <a:ext cx="1028700" cy="457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3089" y="442912"/>
            <a:ext cx="6677025" cy="58785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7D619F"/>
                </a:solidFill>
                <a:latin typeface="+mn-lt"/>
              </a:rPr>
              <a:t>Housing Access Services</a:t>
            </a:r>
          </a:p>
          <a:p>
            <a:pPr algn="ctr"/>
            <a:r>
              <a:rPr lang="en-US" sz="3200" b="1" dirty="0">
                <a:solidFill>
                  <a:srgbClr val="7D619F"/>
                </a:solidFill>
                <a:latin typeface="+mn-lt"/>
              </a:rPr>
              <a:t>- </a:t>
            </a:r>
            <a:r>
              <a:rPr lang="en-US" sz="3200" b="1" i="1" dirty="0">
                <a:solidFill>
                  <a:srgbClr val="7D619F"/>
                </a:solidFill>
                <a:latin typeface="+mn-lt"/>
              </a:rPr>
              <a:t>Success for a System</a:t>
            </a:r>
            <a:endParaRPr lang="en-US" sz="2400" b="1" dirty="0">
              <a:solidFill>
                <a:srgbClr val="7D619F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D619F"/>
                </a:solidFill>
                <a:latin typeface="+mn-lt"/>
              </a:rPr>
              <a:t>Individual Housing Transition Services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D619F"/>
                </a:solidFill>
                <a:latin typeface="+mn-lt"/>
              </a:rPr>
              <a:t>Provide direct support and assistance with activities and processes associated with an individual’s preparation for, and transition to, housing.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D619F"/>
                </a:solidFill>
                <a:latin typeface="+mn-lt"/>
              </a:rPr>
              <a:t>Individual Housing and Tenancy Sustaining Services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D619F"/>
                </a:solidFill>
                <a:latin typeface="+mn-lt"/>
              </a:rPr>
              <a:t>To support individuals to maintain tenancy once housing is secured. The availability of ongoing housing-related services fosters community integration and inclusion and develops natural support networks. </a:t>
            </a:r>
          </a:p>
        </p:txBody>
      </p:sp>
      <p:pic>
        <p:nvPicPr>
          <p:cNvPr id="4" name="Graphic 3" descr="Clapping hands">
            <a:extLst>
              <a:ext uri="{FF2B5EF4-FFF2-40B4-BE49-F238E27FC236}">
                <a16:creationId xmlns:a16="http://schemas.microsoft.com/office/drawing/2014/main" id="{FFE8EC3C-A89C-44B0-AB5B-2F62457A2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63" y="2165350"/>
            <a:ext cx="1377950" cy="1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36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96000" y="6162675"/>
            <a:ext cx="2613025" cy="695325"/>
          </a:xfrm>
          <a:prstGeom prst="rect">
            <a:avLst/>
          </a:prstGeom>
          <a:solidFill>
            <a:srgbClr val="7E3E9F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693025" y="0"/>
            <a:ext cx="1450975" cy="6858000"/>
          </a:xfrm>
          <a:prstGeom prst="rect">
            <a:avLst/>
          </a:prstGeom>
          <a:gradFill rotWithShape="1">
            <a:gsLst>
              <a:gs pos="0">
                <a:srgbClr val="D3F3C1"/>
              </a:gs>
              <a:gs pos="100000">
                <a:srgbClr val="7E3E9F"/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05525" y="6172200"/>
            <a:ext cx="1587500" cy="2428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73152" tIns="36576" rIns="36576" bIns="36576"/>
          <a:lstStyle/>
          <a:p>
            <a:r>
              <a:rPr lang="en-US" sz="900" dirty="0">
                <a:solidFill>
                  <a:srgbClr val="FFFFFF"/>
                </a:solidFill>
                <a:latin typeface="Calibri" pitchFamily="34" charset="0"/>
              </a:rPr>
              <a:t>Creating inclusive communities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78738" y="947738"/>
            <a:ext cx="1008062" cy="515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4" name="Picture 5" descr="HCEB logo"/>
          <p:cNvPicPr>
            <a:picLocks noChangeAspect="1" noChangeArrowheads="1"/>
          </p:cNvPicPr>
          <p:nvPr/>
        </p:nvPicPr>
        <p:blipFill>
          <a:blip r:embed="rId3" cstate="print"/>
          <a:srcRect l="821" t="558" r="964" b="59299"/>
          <a:stretch>
            <a:fillRect/>
          </a:stretch>
        </p:blipFill>
        <p:spPr bwMode="auto">
          <a:xfrm>
            <a:off x="7677150" y="5943600"/>
            <a:ext cx="1028700" cy="457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82663" y="290512"/>
            <a:ext cx="6677025" cy="63709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7D619F"/>
                </a:solidFill>
                <a:latin typeface="+mn-lt"/>
              </a:rPr>
              <a:t>Housing Access Services</a:t>
            </a:r>
          </a:p>
          <a:p>
            <a:pPr marL="457200" indent="-457200" algn="ctr">
              <a:buFontTx/>
              <a:buChar char="-"/>
            </a:pPr>
            <a:r>
              <a:rPr lang="en-US" sz="3200" b="1" i="1" dirty="0">
                <a:solidFill>
                  <a:srgbClr val="7D619F"/>
                </a:solidFill>
                <a:latin typeface="+mn-lt"/>
              </a:rPr>
              <a:t>in the East Bay</a:t>
            </a:r>
          </a:p>
          <a:p>
            <a:pPr marL="457200" indent="-457200" algn="ctr">
              <a:buFontTx/>
              <a:buChar char="-"/>
            </a:pPr>
            <a:endParaRPr lang="en-US" sz="3200" b="1" i="1" dirty="0">
              <a:solidFill>
                <a:srgbClr val="7D619F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D619F"/>
                </a:solidFill>
                <a:latin typeface="+mn-lt"/>
              </a:rPr>
              <a:t>In 2018, HCEB entered into an MOU with Contra Costa County Housing Authority to secure Non-Elderly Disabled Mainstream Vouchers for adults receiving RCEB services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D619F"/>
                </a:solidFill>
                <a:latin typeface="+mn-lt"/>
              </a:rPr>
              <a:t>After vouchers were awarded, RCEB </a:t>
            </a:r>
            <a:r>
              <a:rPr lang="en-US" sz="2800" dirty="0" err="1">
                <a:solidFill>
                  <a:srgbClr val="7D619F"/>
                </a:solidFill>
                <a:latin typeface="+mn-lt"/>
              </a:rPr>
              <a:t>vendored</a:t>
            </a:r>
            <a:r>
              <a:rPr lang="en-US" sz="2800" dirty="0">
                <a:solidFill>
                  <a:srgbClr val="7D619F"/>
                </a:solidFill>
                <a:latin typeface="+mn-lt"/>
              </a:rPr>
              <a:t> HCEB for the new Housing Access Services service code (089)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7D619F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7D619F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7D619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6155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2E48FB5DD8D24EA6A25B23D7BFAE6F" ma:contentTypeVersion="15" ma:contentTypeDescription="Create a new document." ma:contentTypeScope="" ma:versionID="f9a5747d3dd8b3f76479b2c586aac32c">
  <xsd:schema xmlns:xsd="http://www.w3.org/2001/XMLSchema" xmlns:xs="http://www.w3.org/2001/XMLSchema" xmlns:p="http://schemas.microsoft.com/office/2006/metadata/properties" xmlns:ns2="2659fd2f-98c2-4d53-a035-f4da9923c80f" xmlns:ns3="dd03ecce-3d22-4437-aff1-583c67f3187d" targetNamespace="http://schemas.microsoft.com/office/2006/metadata/properties" ma:root="true" ma:fieldsID="70970ea393359181957705495d3f1f41" ns2:_="" ns3:_="">
    <xsd:import namespace="2659fd2f-98c2-4d53-a035-f4da9923c80f"/>
    <xsd:import namespace="dd03ecce-3d22-4437-aff1-583c67f318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9fd2f-98c2-4d53-a035-f4da9923c8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410367c-622c-47bc-88bf-eea415023b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03ecce-3d22-4437-aff1-583c67f3187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16809fa-dad8-4af7-acaf-90695561a12d}" ma:internalName="TaxCatchAll" ma:showField="CatchAllData" ma:web="dd03ecce-3d22-4437-aff1-583c67f318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59fd2f-98c2-4d53-a035-f4da9923c80f">
      <Terms xmlns="http://schemas.microsoft.com/office/infopath/2007/PartnerControls"/>
    </lcf76f155ced4ddcb4097134ff3c332f>
    <TaxCatchAll xmlns="dd03ecce-3d22-4437-aff1-583c67f3187d" xsi:nil="true"/>
    <SharedWithUsers xmlns="dd03ecce-3d22-4437-aff1-583c67f3187d">
      <UserInfo>
        <DisplayName>Crystal Warren</DisplayName>
        <AccountId>111</AccountId>
        <AccountType/>
      </UserInfo>
      <UserInfo>
        <DisplayName>Marichelle Alcantara</DisplayName>
        <AccountId>26</AccountId>
        <AccountType/>
      </UserInfo>
      <UserInfo>
        <DisplayName>Darin Lounds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A058516-E4F9-48CA-83A2-4D102C103A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9fd2f-98c2-4d53-a035-f4da9923c80f"/>
    <ds:schemaRef ds:uri="dd03ecce-3d22-4437-aff1-583c67f318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C4194C-FA23-4BEF-BC8B-7A4996D74F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BA95AA-759A-47F4-BE32-279EBD710D29}">
  <ds:schemaRefs>
    <ds:schemaRef ds:uri="http://schemas.microsoft.com/office/2006/metadata/properties"/>
    <ds:schemaRef ds:uri="http://schemas.microsoft.com/office/infopath/2007/PartnerControls"/>
    <ds:schemaRef ds:uri="2659fd2f-98c2-4d53-a035-f4da9923c80f"/>
    <ds:schemaRef ds:uri="dd03ecce-3d22-4437-aff1-583c67f3187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7154</TotalTime>
  <Words>665</Words>
  <Application>Microsoft Office PowerPoint</Application>
  <PresentationFormat>On-screen Show (4:3)</PresentationFormat>
  <Paragraphs>125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David Manson</cp:lastModifiedBy>
  <cp:revision>670</cp:revision>
  <dcterms:created xsi:type="dcterms:W3CDTF">2009-10-15T19:22:25Z</dcterms:created>
  <dcterms:modified xsi:type="dcterms:W3CDTF">2025-02-03T14:28:26Z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0x010100F22E48FB5DD8D24EA6A25B23D7BFAE6F</vt:lpwstr>
  </property>
  <property fmtid="{D5CDD505-2E9C-101B-9397-08002B2CF9AE}" pid="3" name="MediaServiceImageTags">
    <vt:lpwstr/>
  </property>
</Properties>
</file>