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4" r:id="rId1"/>
  </p:sldMasterIdLst>
  <p:notesMasterIdLst>
    <p:notesMasterId r:id="rId20"/>
  </p:notesMasterIdLst>
  <p:sldIdLst>
    <p:sldId id="256" r:id="rId2"/>
    <p:sldId id="270" r:id="rId3"/>
    <p:sldId id="325" r:id="rId4"/>
    <p:sldId id="278" r:id="rId5"/>
    <p:sldId id="279" r:id="rId6"/>
    <p:sldId id="329" r:id="rId7"/>
    <p:sldId id="294" r:id="rId8"/>
    <p:sldId id="350" r:id="rId9"/>
    <p:sldId id="352" r:id="rId10"/>
    <p:sldId id="359" r:id="rId11"/>
    <p:sldId id="351" r:id="rId12"/>
    <p:sldId id="353" r:id="rId13"/>
    <p:sldId id="354" r:id="rId14"/>
    <p:sldId id="355" r:id="rId15"/>
    <p:sldId id="356" r:id="rId16"/>
    <p:sldId id="357" r:id="rId17"/>
    <p:sldId id="358" r:id="rId18"/>
    <p:sldId id="360" r:id="rId1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1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1736D7-503D-42E2-A37F-9C7150EEBCF7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9631E97-89E5-49ED-A52E-C3A621A5E1CB}">
      <dgm:prSet custT="1"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DDS - RC Multifamily Housing Process</a:t>
          </a:r>
        </a:p>
      </dgm:t>
    </dgm:pt>
    <dgm:pt modelId="{C7036567-DA21-4347-BF26-66A0C830E2F0}" type="parTrans" cxnId="{1090ADDF-F3BE-4FBE-96AF-DCFF39941580}">
      <dgm:prSet/>
      <dgm:spPr/>
      <dgm:t>
        <a:bodyPr/>
        <a:lstStyle/>
        <a:p>
          <a:endParaRPr lang="en-US"/>
        </a:p>
      </dgm:t>
    </dgm:pt>
    <dgm:pt modelId="{A523B8CD-4216-4428-AC11-34566D7324B9}" type="sibTrans" cxnId="{1090ADDF-F3BE-4FBE-96AF-DCFF39941580}">
      <dgm:prSet/>
      <dgm:spPr/>
      <dgm:t>
        <a:bodyPr/>
        <a:lstStyle/>
        <a:p>
          <a:endParaRPr lang="en-US"/>
        </a:p>
      </dgm:t>
    </dgm:pt>
    <dgm:pt modelId="{DD9374AD-1235-413E-9018-2469D0B760B4}">
      <dgm:prSet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</dgm:spPr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Project Timeline/Project Readiness</a:t>
          </a:r>
        </a:p>
      </dgm:t>
    </dgm:pt>
    <dgm:pt modelId="{9C55ACFC-CADB-482A-BD56-2BCFDDCB09AC}" type="parTrans" cxnId="{C4CC0751-2823-42DB-8502-6232787CDBD2}">
      <dgm:prSet/>
      <dgm:spPr/>
      <dgm:t>
        <a:bodyPr/>
        <a:lstStyle/>
        <a:p>
          <a:endParaRPr lang="en-US" dirty="0"/>
        </a:p>
      </dgm:t>
    </dgm:pt>
    <dgm:pt modelId="{3B81B6D4-38FB-4842-8B6C-C0DA2E267FDE}" type="sibTrans" cxnId="{C4CC0751-2823-42DB-8502-6232787CDBD2}">
      <dgm:prSet/>
      <dgm:spPr/>
      <dgm:t>
        <a:bodyPr/>
        <a:lstStyle/>
        <a:p>
          <a:endParaRPr lang="en-US"/>
        </a:p>
      </dgm:t>
    </dgm:pt>
    <dgm:pt modelId="{2958FE34-755A-4703-B0E2-CA04305B3E6B}">
      <dgm:prSet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</dgm:spPr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DDS Project Terms</a:t>
          </a:r>
        </a:p>
      </dgm:t>
    </dgm:pt>
    <dgm:pt modelId="{143C52DA-4941-4B41-976E-96DA0D49211B}" type="parTrans" cxnId="{A7E8FC80-4A16-4E1F-886F-418CDBBA7D7A}">
      <dgm:prSet/>
      <dgm:spPr/>
      <dgm:t>
        <a:bodyPr/>
        <a:lstStyle/>
        <a:p>
          <a:endParaRPr lang="en-US" dirty="0"/>
        </a:p>
      </dgm:t>
    </dgm:pt>
    <dgm:pt modelId="{2B026304-8356-4B43-A1A3-3272C0B3E264}" type="sibTrans" cxnId="{A7E8FC80-4A16-4E1F-886F-418CDBBA7D7A}">
      <dgm:prSet/>
      <dgm:spPr/>
      <dgm:t>
        <a:bodyPr/>
        <a:lstStyle/>
        <a:p>
          <a:endParaRPr lang="en-US"/>
        </a:p>
      </dgm:t>
    </dgm:pt>
    <dgm:pt modelId="{9E2C780B-FE85-4FF8-802D-9C357FF4424A}">
      <dgm:prSet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</dgm:spPr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Developer/Consultant Contracts </a:t>
          </a:r>
        </a:p>
      </dgm:t>
    </dgm:pt>
    <dgm:pt modelId="{83D8988C-D7F1-4DBE-BC58-99F2A0130E75}" type="parTrans" cxnId="{98EE9BE3-3DF6-4DC8-BC52-4F062C1E1907}">
      <dgm:prSet/>
      <dgm:spPr>
        <a:ln w="12700"/>
      </dgm:spPr>
      <dgm:t>
        <a:bodyPr/>
        <a:lstStyle/>
        <a:p>
          <a:endParaRPr lang="en-US" dirty="0"/>
        </a:p>
      </dgm:t>
    </dgm:pt>
    <dgm:pt modelId="{D75BDE6C-505B-42C0-85C1-BB0F521CBEFD}" type="sibTrans" cxnId="{98EE9BE3-3DF6-4DC8-BC52-4F062C1E1907}">
      <dgm:prSet/>
      <dgm:spPr/>
      <dgm:t>
        <a:bodyPr/>
        <a:lstStyle/>
        <a:p>
          <a:endParaRPr lang="en-US"/>
        </a:p>
      </dgm:t>
    </dgm:pt>
    <dgm:pt modelId="{74443305-3341-418F-9BDE-4EE9996DF349}">
      <dgm:prSet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Project Summary/Application submitted to DDS by RC.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dirty="0"/>
        </a:p>
      </dgm:t>
    </dgm:pt>
    <dgm:pt modelId="{1EE05918-E8F4-4807-B06E-4476386E090E}" type="parTrans" cxnId="{D1041486-6B95-4893-99A5-6369A830BD0D}">
      <dgm:prSet/>
      <dgm:spPr>
        <a:ln w="6350"/>
      </dgm:spPr>
      <dgm:t>
        <a:bodyPr/>
        <a:lstStyle/>
        <a:p>
          <a:endParaRPr lang="en-US" dirty="0"/>
        </a:p>
      </dgm:t>
    </dgm:pt>
    <dgm:pt modelId="{29226E29-410C-4F74-9026-EB8DDD05C11C}" type="sibTrans" cxnId="{D1041486-6B95-4893-99A5-6369A830BD0D}">
      <dgm:prSet/>
      <dgm:spPr/>
      <dgm:t>
        <a:bodyPr/>
        <a:lstStyle/>
        <a:p>
          <a:endParaRPr lang="en-US"/>
        </a:p>
      </dgm:t>
    </dgm:pt>
    <dgm:pt modelId="{FFE62988-61E8-48BF-89EE-B93CD4E44739}">
      <dgm:prSet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</dgm:spPr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Regional Center Supportive Services in-kind Budget </a:t>
          </a:r>
        </a:p>
      </dgm:t>
    </dgm:pt>
    <dgm:pt modelId="{F704EA34-0D4B-444C-BF80-AE640A6B3A7A}" type="parTrans" cxnId="{69DDDD1D-AA50-4C6F-A8E5-F093EBD37B6A}">
      <dgm:prSet/>
      <dgm:spPr>
        <a:ln w="12700"/>
      </dgm:spPr>
      <dgm:t>
        <a:bodyPr/>
        <a:lstStyle/>
        <a:p>
          <a:endParaRPr lang="en-US" dirty="0"/>
        </a:p>
      </dgm:t>
    </dgm:pt>
    <dgm:pt modelId="{D92B72B6-D7C2-4B2C-A34D-98348AE4C938}" type="sibTrans" cxnId="{69DDDD1D-AA50-4C6F-A8E5-F093EBD37B6A}">
      <dgm:prSet/>
      <dgm:spPr/>
      <dgm:t>
        <a:bodyPr/>
        <a:lstStyle/>
        <a:p>
          <a:endParaRPr lang="en-US"/>
        </a:p>
      </dgm:t>
    </dgm:pt>
    <dgm:pt modelId="{B197DE2D-9993-4095-B48E-81AA514B301E}">
      <dgm:prSet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</dgm:spPr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Project Team Roles and Responsibilities</a:t>
          </a:r>
        </a:p>
      </dgm:t>
    </dgm:pt>
    <dgm:pt modelId="{5C7373C6-7621-4C84-ABC1-85558AB97FAC}" type="parTrans" cxnId="{3AE3FD26-39E8-4EC2-ABC8-6F30C35E0346}">
      <dgm:prSet/>
      <dgm:spPr/>
      <dgm:t>
        <a:bodyPr/>
        <a:lstStyle/>
        <a:p>
          <a:endParaRPr lang="en-US" dirty="0"/>
        </a:p>
      </dgm:t>
    </dgm:pt>
    <dgm:pt modelId="{4A0A19B8-8C44-45D9-A06A-77CCF7C1F29C}" type="sibTrans" cxnId="{3AE3FD26-39E8-4EC2-ABC8-6F30C35E0346}">
      <dgm:prSet/>
      <dgm:spPr/>
      <dgm:t>
        <a:bodyPr/>
        <a:lstStyle/>
        <a:p>
          <a:endParaRPr lang="en-US"/>
        </a:p>
      </dgm:t>
    </dgm:pt>
    <dgm:pt modelId="{2433AAB7-4E4F-4183-871A-6ED98B4D6B1D}">
      <dgm:prSet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</dgm:spPr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Project Team Project Status Calls</a:t>
          </a:r>
        </a:p>
      </dgm:t>
    </dgm:pt>
    <dgm:pt modelId="{BB96256D-0ABC-4A41-88D3-66794CF813D8}" type="parTrans" cxnId="{F1FE0F69-A167-4765-85E7-B1F68844F280}">
      <dgm:prSet/>
      <dgm:spPr>
        <a:ln w="12700"/>
      </dgm:spPr>
      <dgm:t>
        <a:bodyPr/>
        <a:lstStyle/>
        <a:p>
          <a:endParaRPr lang="en-US" dirty="0"/>
        </a:p>
      </dgm:t>
    </dgm:pt>
    <dgm:pt modelId="{B9A08FF5-BEC6-4A1A-BBC9-C722CC29D2ED}" type="sibTrans" cxnId="{F1FE0F69-A167-4765-85E7-B1F68844F280}">
      <dgm:prSet/>
      <dgm:spPr/>
      <dgm:t>
        <a:bodyPr/>
        <a:lstStyle/>
        <a:p>
          <a:endParaRPr lang="en-US"/>
        </a:p>
      </dgm:t>
    </dgm:pt>
    <dgm:pt modelId="{74A732E6-D785-45C1-B45A-66E67F28D1EB}">
      <dgm:prSet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</dgm:spPr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Project Financing</a:t>
          </a:r>
        </a:p>
      </dgm:t>
    </dgm:pt>
    <dgm:pt modelId="{C76D9493-20A6-45AB-A05D-DD8186F9CB84}" type="parTrans" cxnId="{05916B92-2C52-4155-B90E-BA23B8E7656D}">
      <dgm:prSet/>
      <dgm:spPr>
        <a:ln w="9525"/>
      </dgm:spPr>
      <dgm:t>
        <a:bodyPr/>
        <a:lstStyle/>
        <a:p>
          <a:endParaRPr lang="en-US" dirty="0"/>
        </a:p>
      </dgm:t>
    </dgm:pt>
    <dgm:pt modelId="{CD6A1DC4-AA1B-4C4B-820D-DB75E8ED22D9}" type="sibTrans" cxnId="{05916B92-2C52-4155-B90E-BA23B8E7656D}">
      <dgm:prSet/>
      <dgm:spPr/>
      <dgm:t>
        <a:bodyPr/>
        <a:lstStyle/>
        <a:p>
          <a:endParaRPr lang="en-US"/>
        </a:p>
      </dgm:t>
    </dgm:pt>
    <dgm:pt modelId="{F952CBBE-6336-44BD-AB7E-C42FB193CA9A}" type="pres">
      <dgm:prSet presAssocID="{EF1736D7-503D-42E2-A37F-9C7150EEBCF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B09D750-42D1-46FF-B5EF-FEBA064A62F5}" type="pres">
      <dgm:prSet presAssocID="{B9631E97-89E5-49ED-A52E-C3A621A5E1CB}" presName="root1" presStyleCnt="0"/>
      <dgm:spPr/>
    </dgm:pt>
    <dgm:pt modelId="{FEE1B0C9-F1B9-4EB9-A602-8C1D1D615821}" type="pres">
      <dgm:prSet presAssocID="{B9631E97-89E5-49ED-A52E-C3A621A5E1CB}" presName="LevelOneTextNode" presStyleLbl="node0" presStyleIdx="0" presStyleCnt="1" custScaleX="300734" custScaleY="416068" custLinFactX="-27241" custLinFactY="-38908" custLinFactNeighborX="-100000" custLinFactNeighborY="-100000">
        <dgm:presLayoutVars>
          <dgm:chPref val="3"/>
        </dgm:presLayoutVars>
      </dgm:prSet>
      <dgm:spPr/>
    </dgm:pt>
    <dgm:pt modelId="{A10E0B03-194D-4C34-90F9-0F26FF0BCFB1}" type="pres">
      <dgm:prSet presAssocID="{B9631E97-89E5-49ED-A52E-C3A621A5E1CB}" presName="level2hierChild" presStyleCnt="0"/>
      <dgm:spPr/>
    </dgm:pt>
    <dgm:pt modelId="{2042CF73-4FBC-4B72-876E-8786AE20901D}" type="pres">
      <dgm:prSet presAssocID="{9C55ACFC-CADB-482A-BD56-2BCFDDCB09AC}" presName="conn2-1" presStyleLbl="parChTrans1D2" presStyleIdx="0" presStyleCnt="8"/>
      <dgm:spPr/>
    </dgm:pt>
    <dgm:pt modelId="{91E68A41-EEB1-4617-91ED-C40CAC86306C}" type="pres">
      <dgm:prSet presAssocID="{9C55ACFC-CADB-482A-BD56-2BCFDDCB09AC}" presName="connTx" presStyleLbl="parChTrans1D2" presStyleIdx="0" presStyleCnt="8"/>
      <dgm:spPr/>
    </dgm:pt>
    <dgm:pt modelId="{19CBB3A5-B139-485D-B5EC-BE33890C1B3D}" type="pres">
      <dgm:prSet presAssocID="{DD9374AD-1235-413E-9018-2469D0B760B4}" presName="root2" presStyleCnt="0"/>
      <dgm:spPr/>
    </dgm:pt>
    <dgm:pt modelId="{0BBBF5CF-41DD-460B-A467-A60098E13839}" type="pres">
      <dgm:prSet presAssocID="{DD9374AD-1235-413E-9018-2469D0B760B4}" presName="LevelTwoTextNode" presStyleLbl="node2" presStyleIdx="0" presStyleCnt="8" custScaleX="256071" custLinFactNeighborX="-519" custLinFactNeighborY="-2707">
        <dgm:presLayoutVars>
          <dgm:chPref val="3"/>
        </dgm:presLayoutVars>
      </dgm:prSet>
      <dgm:spPr/>
    </dgm:pt>
    <dgm:pt modelId="{C3C1BE4C-69B7-4161-AC03-D337DF549F46}" type="pres">
      <dgm:prSet presAssocID="{DD9374AD-1235-413E-9018-2469D0B760B4}" presName="level3hierChild" presStyleCnt="0"/>
      <dgm:spPr/>
    </dgm:pt>
    <dgm:pt modelId="{15B55C65-8C5E-4650-92BB-801CE3654487}" type="pres">
      <dgm:prSet presAssocID="{143C52DA-4941-4B41-976E-96DA0D49211B}" presName="conn2-1" presStyleLbl="parChTrans1D2" presStyleIdx="1" presStyleCnt="8"/>
      <dgm:spPr/>
    </dgm:pt>
    <dgm:pt modelId="{C649BFEB-7184-4713-964C-F7C25E87F7FC}" type="pres">
      <dgm:prSet presAssocID="{143C52DA-4941-4B41-976E-96DA0D49211B}" presName="connTx" presStyleLbl="parChTrans1D2" presStyleIdx="1" presStyleCnt="8"/>
      <dgm:spPr/>
    </dgm:pt>
    <dgm:pt modelId="{E66699BF-A1C7-440E-95F6-91AA7E1223DC}" type="pres">
      <dgm:prSet presAssocID="{2958FE34-755A-4703-B0E2-CA04305B3E6B}" presName="root2" presStyleCnt="0"/>
      <dgm:spPr/>
    </dgm:pt>
    <dgm:pt modelId="{D6BB2330-C862-4CBB-A272-0D6204105D6A}" type="pres">
      <dgm:prSet presAssocID="{2958FE34-755A-4703-B0E2-CA04305B3E6B}" presName="LevelTwoTextNode" presStyleLbl="node2" presStyleIdx="1" presStyleCnt="8" custScaleX="257936" custLinFactNeighborX="10" custLinFactNeighborY="2007">
        <dgm:presLayoutVars>
          <dgm:chPref val="3"/>
        </dgm:presLayoutVars>
      </dgm:prSet>
      <dgm:spPr/>
    </dgm:pt>
    <dgm:pt modelId="{F021F856-B7F4-4EB6-9685-DBC259986AE5}" type="pres">
      <dgm:prSet presAssocID="{2958FE34-755A-4703-B0E2-CA04305B3E6B}" presName="level3hierChild" presStyleCnt="0"/>
      <dgm:spPr/>
    </dgm:pt>
    <dgm:pt modelId="{8E249A7B-AB55-4C49-98DC-AEC7682E5015}" type="pres">
      <dgm:prSet presAssocID="{83D8988C-D7F1-4DBE-BC58-99F2A0130E75}" presName="conn2-1" presStyleLbl="parChTrans1D2" presStyleIdx="2" presStyleCnt="8"/>
      <dgm:spPr/>
    </dgm:pt>
    <dgm:pt modelId="{89D538CB-817A-44E2-866C-D53A01183E5D}" type="pres">
      <dgm:prSet presAssocID="{83D8988C-D7F1-4DBE-BC58-99F2A0130E75}" presName="connTx" presStyleLbl="parChTrans1D2" presStyleIdx="2" presStyleCnt="8"/>
      <dgm:spPr/>
    </dgm:pt>
    <dgm:pt modelId="{F0825868-9EA4-42D0-97B8-07ADA0370BA7}" type="pres">
      <dgm:prSet presAssocID="{9E2C780B-FE85-4FF8-802D-9C357FF4424A}" presName="root2" presStyleCnt="0"/>
      <dgm:spPr/>
    </dgm:pt>
    <dgm:pt modelId="{FB29C53A-D4E7-4BED-8C35-B96E2C2D7901}" type="pres">
      <dgm:prSet presAssocID="{9E2C780B-FE85-4FF8-802D-9C357FF4424A}" presName="LevelTwoTextNode" presStyleLbl="node2" presStyleIdx="2" presStyleCnt="8" custScaleX="256757" custLinFactNeighborX="1770" custLinFactNeighborY="7164">
        <dgm:presLayoutVars>
          <dgm:chPref val="3"/>
        </dgm:presLayoutVars>
      </dgm:prSet>
      <dgm:spPr/>
    </dgm:pt>
    <dgm:pt modelId="{2EDD09B4-58FA-49A4-957C-CF5B68BF94C8}" type="pres">
      <dgm:prSet presAssocID="{9E2C780B-FE85-4FF8-802D-9C357FF4424A}" presName="level3hierChild" presStyleCnt="0"/>
      <dgm:spPr/>
    </dgm:pt>
    <dgm:pt modelId="{7C9CF554-31C2-45D3-8D12-1980B4EA9E11}" type="pres">
      <dgm:prSet presAssocID="{1EE05918-E8F4-4807-B06E-4476386E090E}" presName="conn2-1" presStyleLbl="parChTrans1D2" presStyleIdx="3" presStyleCnt="8"/>
      <dgm:spPr/>
    </dgm:pt>
    <dgm:pt modelId="{B9F87B77-ECDA-471F-BF9D-48CC95E1F491}" type="pres">
      <dgm:prSet presAssocID="{1EE05918-E8F4-4807-B06E-4476386E090E}" presName="connTx" presStyleLbl="parChTrans1D2" presStyleIdx="3" presStyleCnt="8"/>
      <dgm:spPr/>
    </dgm:pt>
    <dgm:pt modelId="{DE4DAE2C-B68F-4B17-A7C9-80051D6D9479}" type="pres">
      <dgm:prSet presAssocID="{74443305-3341-418F-9BDE-4EE9996DF349}" presName="root2" presStyleCnt="0"/>
      <dgm:spPr/>
    </dgm:pt>
    <dgm:pt modelId="{64DFDB0A-7376-4423-857F-E40DCBB44D70}" type="pres">
      <dgm:prSet presAssocID="{74443305-3341-418F-9BDE-4EE9996DF349}" presName="LevelTwoTextNode" presStyleLbl="node2" presStyleIdx="3" presStyleCnt="8" custScaleX="256443" custScaleY="129758" custLinFactNeighborX="2156" custLinFactNeighborY="7051">
        <dgm:presLayoutVars>
          <dgm:chPref val="3"/>
        </dgm:presLayoutVars>
      </dgm:prSet>
      <dgm:spPr/>
    </dgm:pt>
    <dgm:pt modelId="{D9F19073-AD93-4688-A017-3D1E09473A19}" type="pres">
      <dgm:prSet presAssocID="{74443305-3341-418F-9BDE-4EE9996DF349}" presName="level3hierChild" presStyleCnt="0"/>
      <dgm:spPr/>
    </dgm:pt>
    <dgm:pt modelId="{2C72E47F-C795-4AC6-95A1-DA5D74ABD227}" type="pres">
      <dgm:prSet presAssocID="{C76D9493-20A6-45AB-A05D-DD8186F9CB84}" presName="conn2-1" presStyleLbl="parChTrans1D2" presStyleIdx="4" presStyleCnt="8"/>
      <dgm:spPr/>
    </dgm:pt>
    <dgm:pt modelId="{2487BD9A-9EBB-49D9-A148-8D72CFB2366C}" type="pres">
      <dgm:prSet presAssocID="{C76D9493-20A6-45AB-A05D-DD8186F9CB84}" presName="connTx" presStyleLbl="parChTrans1D2" presStyleIdx="4" presStyleCnt="8"/>
      <dgm:spPr/>
    </dgm:pt>
    <dgm:pt modelId="{69AA8837-9F77-4680-B280-29DE47B11253}" type="pres">
      <dgm:prSet presAssocID="{74A732E6-D785-45C1-B45A-66E67F28D1EB}" presName="root2" presStyleCnt="0"/>
      <dgm:spPr/>
    </dgm:pt>
    <dgm:pt modelId="{06FCAFA0-CED4-4D2F-A302-3E8CE04C71E4}" type="pres">
      <dgm:prSet presAssocID="{74A732E6-D785-45C1-B45A-66E67F28D1EB}" presName="LevelTwoTextNode" presStyleLbl="node2" presStyleIdx="4" presStyleCnt="8" custScaleX="261698" custLinFactNeighborX="-954" custLinFactNeighborY="402">
        <dgm:presLayoutVars>
          <dgm:chPref val="3"/>
        </dgm:presLayoutVars>
      </dgm:prSet>
      <dgm:spPr/>
    </dgm:pt>
    <dgm:pt modelId="{0975CE59-D427-4CFD-89DD-797F6C003474}" type="pres">
      <dgm:prSet presAssocID="{74A732E6-D785-45C1-B45A-66E67F28D1EB}" presName="level3hierChild" presStyleCnt="0"/>
      <dgm:spPr/>
    </dgm:pt>
    <dgm:pt modelId="{DE26CD12-E632-420C-908F-DB91130BCC74}" type="pres">
      <dgm:prSet presAssocID="{F704EA34-0D4B-444C-BF80-AE640A6B3A7A}" presName="conn2-1" presStyleLbl="parChTrans1D2" presStyleIdx="5" presStyleCnt="8"/>
      <dgm:spPr/>
    </dgm:pt>
    <dgm:pt modelId="{76611CA5-450E-4390-A2C4-0BB0F3ED9B64}" type="pres">
      <dgm:prSet presAssocID="{F704EA34-0D4B-444C-BF80-AE640A6B3A7A}" presName="connTx" presStyleLbl="parChTrans1D2" presStyleIdx="5" presStyleCnt="8"/>
      <dgm:spPr/>
    </dgm:pt>
    <dgm:pt modelId="{440D7E08-C988-41D0-AB0F-3C09F05248AE}" type="pres">
      <dgm:prSet presAssocID="{FFE62988-61E8-48BF-89EE-B93CD4E44739}" presName="root2" presStyleCnt="0"/>
      <dgm:spPr/>
    </dgm:pt>
    <dgm:pt modelId="{C9D4D591-C55D-4A46-B0DD-DC9E4A8D2A08}" type="pres">
      <dgm:prSet presAssocID="{FFE62988-61E8-48BF-89EE-B93CD4E44739}" presName="LevelTwoTextNode" presStyleLbl="node2" presStyleIdx="5" presStyleCnt="8" custScaleX="262339" custLinFactNeighborX="-1507">
        <dgm:presLayoutVars>
          <dgm:chPref val="3"/>
        </dgm:presLayoutVars>
      </dgm:prSet>
      <dgm:spPr/>
    </dgm:pt>
    <dgm:pt modelId="{A232F485-3CD5-4907-91E1-DCB4CE0F6DCE}" type="pres">
      <dgm:prSet presAssocID="{FFE62988-61E8-48BF-89EE-B93CD4E44739}" presName="level3hierChild" presStyleCnt="0"/>
      <dgm:spPr/>
    </dgm:pt>
    <dgm:pt modelId="{F24455E5-F7DE-4334-ACD7-010A70A0DF9D}" type="pres">
      <dgm:prSet presAssocID="{5C7373C6-7621-4C84-ABC1-85558AB97FAC}" presName="conn2-1" presStyleLbl="parChTrans1D2" presStyleIdx="6" presStyleCnt="8"/>
      <dgm:spPr/>
    </dgm:pt>
    <dgm:pt modelId="{510AAFCD-6DD1-4374-987B-6194E687090B}" type="pres">
      <dgm:prSet presAssocID="{5C7373C6-7621-4C84-ABC1-85558AB97FAC}" presName="connTx" presStyleLbl="parChTrans1D2" presStyleIdx="6" presStyleCnt="8"/>
      <dgm:spPr/>
    </dgm:pt>
    <dgm:pt modelId="{63B3E70F-BE30-4807-BBA2-5EB938785D27}" type="pres">
      <dgm:prSet presAssocID="{B197DE2D-9993-4095-B48E-81AA514B301E}" presName="root2" presStyleCnt="0"/>
      <dgm:spPr/>
    </dgm:pt>
    <dgm:pt modelId="{64FA8EBF-72E5-4424-8745-58E50B3D2136}" type="pres">
      <dgm:prSet presAssocID="{B197DE2D-9993-4095-B48E-81AA514B301E}" presName="LevelTwoTextNode" presStyleLbl="node2" presStyleIdx="6" presStyleCnt="8" custScaleX="259497" custScaleY="93495" custLinFactNeighborX="-802" custLinFactNeighborY="3427">
        <dgm:presLayoutVars>
          <dgm:chPref val="3"/>
        </dgm:presLayoutVars>
      </dgm:prSet>
      <dgm:spPr/>
    </dgm:pt>
    <dgm:pt modelId="{B5C7B11B-25FE-4370-9528-1E72661FB26E}" type="pres">
      <dgm:prSet presAssocID="{B197DE2D-9993-4095-B48E-81AA514B301E}" presName="level3hierChild" presStyleCnt="0"/>
      <dgm:spPr/>
    </dgm:pt>
    <dgm:pt modelId="{87D043F1-93AE-4BFB-BCB2-D07144F938B4}" type="pres">
      <dgm:prSet presAssocID="{BB96256D-0ABC-4A41-88D3-66794CF813D8}" presName="conn2-1" presStyleLbl="parChTrans1D2" presStyleIdx="7" presStyleCnt="8"/>
      <dgm:spPr/>
    </dgm:pt>
    <dgm:pt modelId="{1606B6D6-511C-4833-8783-D25BBC36F17C}" type="pres">
      <dgm:prSet presAssocID="{BB96256D-0ABC-4A41-88D3-66794CF813D8}" presName="connTx" presStyleLbl="parChTrans1D2" presStyleIdx="7" presStyleCnt="8"/>
      <dgm:spPr/>
    </dgm:pt>
    <dgm:pt modelId="{0A74A6E7-0FE3-4D9C-83B5-8924E1A0F5A2}" type="pres">
      <dgm:prSet presAssocID="{2433AAB7-4E4F-4183-871A-6ED98B4D6B1D}" presName="root2" presStyleCnt="0"/>
      <dgm:spPr/>
    </dgm:pt>
    <dgm:pt modelId="{C5CECC6B-F537-4EB2-B5C1-A84F571E511D}" type="pres">
      <dgm:prSet presAssocID="{2433AAB7-4E4F-4183-871A-6ED98B4D6B1D}" presName="LevelTwoTextNode" presStyleLbl="node2" presStyleIdx="7" presStyleCnt="8" custScaleX="259687" custLinFactNeighborX="452" custLinFactNeighborY="2619">
        <dgm:presLayoutVars>
          <dgm:chPref val="3"/>
        </dgm:presLayoutVars>
      </dgm:prSet>
      <dgm:spPr/>
    </dgm:pt>
    <dgm:pt modelId="{AF89C48C-C942-458B-B9A1-7D5B6AED859F}" type="pres">
      <dgm:prSet presAssocID="{2433AAB7-4E4F-4183-871A-6ED98B4D6B1D}" presName="level3hierChild" presStyleCnt="0"/>
      <dgm:spPr/>
    </dgm:pt>
  </dgm:ptLst>
  <dgm:cxnLst>
    <dgm:cxn modelId="{ECD4CD13-9DC4-45D3-8A20-2578159D8FA9}" type="presOf" srcId="{83D8988C-D7F1-4DBE-BC58-99F2A0130E75}" destId="{89D538CB-817A-44E2-866C-D53A01183E5D}" srcOrd="1" destOrd="0" presId="urn:microsoft.com/office/officeart/2005/8/layout/hierarchy2"/>
    <dgm:cxn modelId="{4A299319-EB94-41F8-8AFE-E87CF0A8139E}" type="presOf" srcId="{B197DE2D-9993-4095-B48E-81AA514B301E}" destId="{64FA8EBF-72E5-4424-8745-58E50B3D2136}" srcOrd="0" destOrd="0" presId="urn:microsoft.com/office/officeart/2005/8/layout/hierarchy2"/>
    <dgm:cxn modelId="{69DDDD1D-AA50-4C6F-A8E5-F093EBD37B6A}" srcId="{B9631E97-89E5-49ED-A52E-C3A621A5E1CB}" destId="{FFE62988-61E8-48BF-89EE-B93CD4E44739}" srcOrd="5" destOrd="0" parTransId="{F704EA34-0D4B-444C-BF80-AE640A6B3A7A}" sibTransId="{D92B72B6-D7C2-4B2C-A34D-98348AE4C938}"/>
    <dgm:cxn modelId="{3AE3FD26-39E8-4EC2-ABC8-6F30C35E0346}" srcId="{B9631E97-89E5-49ED-A52E-C3A621A5E1CB}" destId="{B197DE2D-9993-4095-B48E-81AA514B301E}" srcOrd="6" destOrd="0" parTransId="{5C7373C6-7621-4C84-ABC1-85558AB97FAC}" sibTransId="{4A0A19B8-8C44-45D9-A06A-77CCF7C1F29C}"/>
    <dgm:cxn modelId="{97F00328-0450-4A04-93A4-F7FEA3B44559}" type="presOf" srcId="{EF1736D7-503D-42E2-A37F-9C7150EEBCF7}" destId="{F952CBBE-6336-44BD-AB7E-C42FB193CA9A}" srcOrd="0" destOrd="0" presId="urn:microsoft.com/office/officeart/2005/8/layout/hierarchy2"/>
    <dgm:cxn modelId="{455F782D-B394-4E85-A2B7-1DD9A3852CA0}" type="presOf" srcId="{9C55ACFC-CADB-482A-BD56-2BCFDDCB09AC}" destId="{2042CF73-4FBC-4B72-876E-8786AE20901D}" srcOrd="0" destOrd="0" presId="urn:microsoft.com/office/officeart/2005/8/layout/hierarchy2"/>
    <dgm:cxn modelId="{52583D5C-9730-42D1-B99B-FC0ACCBB91AB}" type="presOf" srcId="{DD9374AD-1235-413E-9018-2469D0B760B4}" destId="{0BBBF5CF-41DD-460B-A467-A60098E13839}" srcOrd="0" destOrd="0" presId="urn:microsoft.com/office/officeart/2005/8/layout/hierarchy2"/>
    <dgm:cxn modelId="{30691962-76CF-4203-9C0F-BE52B77A0FA6}" type="presOf" srcId="{143C52DA-4941-4B41-976E-96DA0D49211B}" destId="{15B55C65-8C5E-4650-92BB-801CE3654487}" srcOrd="0" destOrd="0" presId="urn:microsoft.com/office/officeart/2005/8/layout/hierarchy2"/>
    <dgm:cxn modelId="{C4BC6767-9A88-4039-A6A0-D7D925EB6B6D}" type="presOf" srcId="{F704EA34-0D4B-444C-BF80-AE640A6B3A7A}" destId="{DE26CD12-E632-420C-908F-DB91130BCC74}" srcOrd="0" destOrd="0" presId="urn:microsoft.com/office/officeart/2005/8/layout/hierarchy2"/>
    <dgm:cxn modelId="{F1FE0F69-A167-4765-85E7-B1F68844F280}" srcId="{B9631E97-89E5-49ED-A52E-C3A621A5E1CB}" destId="{2433AAB7-4E4F-4183-871A-6ED98B4D6B1D}" srcOrd="7" destOrd="0" parTransId="{BB96256D-0ABC-4A41-88D3-66794CF813D8}" sibTransId="{B9A08FF5-BEC6-4A1A-BBC9-C722CC29D2ED}"/>
    <dgm:cxn modelId="{D1DC2B4D-27E5-41D4-9E6C-55ED9EFDFB3F}" type="presOf" srcId="{74443305-3341-418F-9BDE-4EE9996DF349}" destId="{64DFDB0A-7376-4423-857F-E40DCBB44D70}" srcOrd="0" destOrd="0" presId="urn:microsoft.com/office/officeart/2005/8/layout/hierarchy2"/>
    <dgm:cxn modelId="{C4CC0751-2823-42DB-8502-6232787CDBD2}" srcId="{B9631E97-89E5-49ED-A52E-C3A621A5E1CB}" destId="{DD9374AD-1235-413E-9018-2469D0B760B4}" srcOrd="0" destOrd="0" parTransId="{9C55ACFC-CADB-482A-BD56-2BCFDDCB09AC}" sibTransId="{3B81B6D4-38FB-4842-8B6C-C0DA2E267FDE}"/>
    <dgm:cxn modelId="{04A45253-C808-44C4-9ABE-315BF4F9F33C}" type="presOf" srcId="{C76D9493-20A6-45AB-A05D-DD8186F9CB84}" destId="{2487BD9A-9EBB-49D9-A148-8D72CFB2366C}" srcOrd="1" destOrd="0" presId="urn:microsoft.com/office/officeart/2005/8/layout/hierarchy2"/>
    <dgm:cxn modelId="{A431F175-1C32-41FC-80E2-D66822A9C39F}" type="presOf" srcId="{2433AAB7-4E4F-4183-871A-6ED98B4D6B1D}" destId="{C5CECC6B-F537-4EB2-B5C1-A84F571E511D}" srcOrd="0" destOrd="0" presId="urn:microsoft.com/office/officeart/2005/8/layout/hierarchy2"/>
    <dgm:cxn modelId="{4BEC9F7C-9A37-446F-BAC5-FF697CDA2338}" type="presOf" srcId="{2958FE34-755A-4703-B0E2-CA04305B3E6B}" destId="{D6BB2330-C862-4CBB-A272-0D6204105D6A}" srcOrd="0" destOrd="0" presId="urn:microsoft.com/office/officeart/2005/8/layout/hierarchy2"/>
    <dgm:cxn modelId="{A7E8FC80-4A16-4E1F-886F-418CDBBA7D7A}" srcId="{B9631E97-89E5-49ED-A52E-C3A621A5E1CB}" destId="{2958FE34-755A-4703-B0E2-CA04305B3E6B}" srcOrd="1" destOrd="0" parTransId="{143C52DA-4941-4B41-976E-96DA0D49211B}" sibTransId="{2B026304-8356-4B43-A1A3-3272C0B3E264}"/>
    <dgm:cxn modelId="{43CC5184-F8F1-4A83-9423-E2ECCDC6CCFC}" type="presOf" srcId="{C76D9493-20A6-45AB-A05D-DD8186F9CB84}" destId="{2C72E47F-C795-4AC6-95A1-DA5D74ABD227}" srcOrd="0" destOrd="0" presId="urn:microsoft.com/office/officeart/2005/8/layout/hierarchy2"/>
    <dgm:cxn modelId="{D1041486-6B95-4893-99A5-6369A830BD0D}" srcId="{B9631E97-89E5-49ED-A52E-C3A621A5E1CB}" destId="{74443305-3341-418F-9BDE-4EE9996DF349}" srcOrd="3" destOrd="0" parTransId="{1EE05918-E8F4-4807-B06E-4476386E090E}" sibTransId="{29226E29-410C-4F74-9026-EB8DDD05C11C}"/>
    <dgm:cxn modelId="{C873148B-E6D9-4A70-AD99-F4C125DFB382}" type="presOf" srcId="{BB96256D-0ABC-4A41-88D3-66794CF813D8}" destId="{87D043F1-93AE-4BFB-BCB2-D07144F938B4}" srcOrd="0" destOrd="0" presId="urn:microsoft.com/office/officeart/2005/8/layout/hierarchy2"/>
    <dgm:cxn modelId="{C2019291-D3B7-44CA-AF3F-D20F13DA8CA2}" type="presOf" srcId="{F704EA34-0D4B-444C-BF80-AE640A6B3A7A}" destId="{76611CA5-450E-4390-A2C4-0BB0F3ED9B64}" srcOrd="1" destOrd="0" presId="urn:microsoft.com/office/officeart/2005/8/layout/hierarchy2"/>
    <dgm:cxn modelId="{05916B92-2C52-4155-B90E-BA23B8E7656D}" srcId="{B9631E97-89E5-49ED-A52E-C3A621A5E1CB}" destId="{74A732E6-D785-45C1-B45A-66E67F28D1EB}" srcOrd="4" destOrd="0" parTransId="{C76D9493-20A6-45AB-A05D-DD8186F9CB84}" sibTransId="{CD6A1DC4-AA1B-4C4B-820D-DB75E8ED22D9}"/>
    <dgm:cxn modelId="{10C40395-1816-4340-850D-A79164982907}" type="presOf" srcId="{FFE62988-61E8-48BF-89EE-B93CD4E44739}" destId="{C9D4D591-C55D-4A46-B0DD-DC9E4A8D2A08}" srcOrd="0" destOrd="0" presId="urn:microsoft.com/office/officeart/2005/8/layout/hierarchy2"/>
    <dgm:cxn modelId="{F5873C9D-0D6D-44BE-A719-7316955E25D3}" type="presOf" srcId="{74A732E6-D785-45C1-B45A-66E67F28D1EB}" destId="{06FCAFA0-CED4-4D2F-A302-3E8CE04C71E4}" srcOrd="0" destOrd="0" presId="urn:microsoft.com/office/officeart/2005/8/layout/hierarchy2"/>
    <dgm:cxn modelId="{02E0E7A4-2EE5-49C1-ABFB-1CF0341F0F20}" type="presOf" srcId="{5C7373C6-7621-4C84-ABC1-85558AB97FAC}" destId="{F24455E5-F7DE-4334-ACD7-010A70A0DF9D}" srcOrd="0" destOrd="0" presId="urn:microsoft.com/office/officeart/2005/8/layout/hierarchy2"/>
    <dgm:cxn modelId="{D9E6A2A7-19C0-40C4-B60C-820A59AC6C7C}" type="presOf" srcId="{5C7373C6-7621-4C84-ABC1-85558AB97FAC}" destId="{510AAFCD-6DD1-4374-987B-6194E687090B}" srcOrd="1" destOrd="0" presId="urn:microsoft.com/office/officeart/2005/8/layout/hierarchy2"/>
    <dgm:cxn modelId="{F308A3B1-0D1A-4333-B7BB-B5CC447B7D58}" type="presOf" srcId="{B9631E97-89E5-49ED-A52E-C3A621A5E1CB}" destId="{FEE1B0C9-F1B9-4EB9-A602-8C1D1D615821}" srcOrd="0" destOrd="0" presId="urn:microsoft.com/office/officeart/2005/8/layout/hierarchy2"/>
    <dgm:cxn modelId="{CB3BC6B1-57F2-411C-AEF5-904C45757DAC}" type="presOf" srcId="{1EE05918-E8F4-4807-B06E-4476386E090E}" destId="{B9F87B77-ECDA-471F-BF9D-48CC95E1F491}" srcOrd="1" destOrd="0" presId="urn:microsoft.com/office/officeart/2005/8/layout/hierarchy2"/>
    <dgm:cxn modelId="{2AE807BB-626A-41D4-B6E8-FB53A5976AA3}" type="presOf" srcId="{9C55ACFC-CADB-482A-BD56-2BCFDDCB09AC}" destId="{91E68A41-EEB1-4617-91ED-C40CAC86306C}" srcOrd="1" destOrd="0" presId="urn:microsoft.com/office/officeart/2005/8/layout/hierarchy2"/>
    <dgm:cxn modelId="{63D1BAC7-2141-401A-9571-901C9F83FC80}" type="presOf" srcId="{83D8988C-D7F1-4DBE-BC58-99F2A0130E75}" destId="{8E249A7B-AB55-4C49-98DC-AEC7682E5015}" srcOrd="0" destOrd="0" presId="urn:microsoft.com/office/officeart/2005/8/layout/hierarchy2"/>
    <dgm:cxn modelId="{11B5DDD9-F8B2-4B7F-A605-8C5335B4FF5B}" type="presOf" srcId="{1EE05918-E8F4-4807-B06E-4476386E090E}" destId="{7C9CF554-31C2-45D3-8D12-1980B4EA9E11}" srcOrd="0" destOrd="0" presId="urn:microsoft.com/office/officeart/2005/8/layout/hierarchy2"/>
    <dgm:cxn modelId="{1090ADDF-F3BE-4FBE-96AF-DCFF39941580}" srcId="{EF1736D7-503D-42E2-A37F-9C7150EEBCF7}" destId="{B9631E97-89E5-49ED-A52E-C3A621A5E1CB}" srcOrd="0" destOrd="0" parTransId="{C7036567-DA21-4347-BF26-66A0C830E2F0}" sibTransId="{A523B8CD-4216-4428-AC11-34566D7324B9}"/>
    <dgm:cxn modelId="{BFD31FE2-3B53-4A6C-B4A0-71187136A460}" type="presOf" srcId="{143C52DA-4941-4B41-976E-96DA0D49211B}" destId="{C649BFEB-7184-4713-964C-F7C25E87F7FC}" srcOrd="1" destOrd="0" presId="urn:microsoft.com/office/officeart/2005/8/layout/hierarchy2"/>
    <dgm:cxn modelId="{98EE9BE3-3DF6-4DC8-BC52-4F062C1E1907}" srcId="{B9631E97-89E5-49ED-A52E-C3A621A5E1CB}" destId="{9E2C780B-FE85-4FF8-802D-9C357FF4424A}" srcOrd="2" destOrd="0" parTransId="{83D8988C-D7F1-4DBE-BC58-99F2A0130E75}" sibTransId="{D75BDE6C-505B-42C0-85C1-BB0F521CBEFD}"/>
    <dgm:cxn modelId="{3D5083E7-F582-4FCA-A170-96BB1863D7EC}" type="presOf" srcId="{9E2C780B-FE85-4FF8-802D-9C357FF4424A}" destId="{FB29C53A-D4E7-4BED-8C35-B96E2C2D7901}" srcOrd="0" destOrd="0" presId="urn:microsoft.com/office/officeart/2005/8/layout/hierarchy2"/>
    <dgm:cxn modelId="{30AAA9EC-7A26-45BC-8B45-76B7D19F7DBC}" type="presOf" srcId="{BB96256D-0ABC-4A41-88D3-66794CF813D8}" destId="{1606B6D6-511C-4833-8783-D25BBC36F17C}" srcOrd="1" destOrd="0" presId="urn:microsoft.com/office/officeart/2005/8/layout/hierarchy2"/>
    <dgm:cxn modelId="{60797A6E-8FED-4D37-BC64-C8B751CFA75A}" type="presParOf" srcId="{F952CBBE-6336-44BD-AB7E-C42FB193CA9A}" destId="{AB09D750-42D1-46FF-B5EF-FEBA064A62F5}" srcOrd="0" destOrd="0" presId="urn:microsoft.com/office/officeart/2005/8/layout/hierarchy2"/>
    <dgm:cxn modelId="{230B2AE3-D7D2-4CB3-BAC8-AD5589CCB884}" type="presParOf" srcId="{AB09D750-42D1-46FF-B5EF-FEBA064A62F5}" destId="{FEE1B0C9-F1B9-4EB9-A602-8C1D1D615821}" srcOrd="0" destOrd="0" presId="urn:microsoft.com/office/officeart/2005/8/layout/hierarchy2"/>
    <dgm:cxn modelId="{76F40D5D-CEE9-425C-95E5-7AF8CB281489}" type="presParOf" srcId="{AB09D750-42D1-46FF-B5EF-FEBA064A62F5}" destId="{A10E0B03-194D-4C34-90F9-0F26FF0BCFB1}" srcOrd="1" destOrd="0" presId="urn:microsoft.com/office/officeart/2005/8/layout/hierarchy2"/>
    <dgm:cxn modelId="{E18A1DA4-DBF3-4A77-A0DA-3D81FDA9407B}" type="presParOf" srcId="{A10E0B03-194D-4C34-90F9-0F26FF0BCFB1}" destId="{2042CF73-4FBC-4B72-876E-8786AE20901D}" srcOrd="0" destOrd="0" presId="urn:microsoft.com/office/officeart/2005/8/layout/hierarchy2"/>
    <dgm:cxn modelId="{08521D7E-98A1-4235-8C53-1B43424F93EF}" type="presParOf" srcId="{2042CF73-4FBC-4B72-876E-8786AE20901D}" destId="{91E68A41-EEB1-4617-91ED-C40CAC86306C}" srcOrd="0" destOrd="0" presId="urn:microsoft.com/office/officeart/2005/8/layout/hierarchy2"/>
    <dgm:cxn modelId="{08483908-008D-4FC5-BC8E-D014ED3D0BB2}" type="presParOf" srcId="{A10E0B03-194D-4C34-90F9-0F26FF0BCFB1}" destId="{19CBB3A5-B139-485D-B5EC-BE33890C1B3D}" srcOrd="1" destOrd="0" presId="urn:microsoft.com/office/officeart/2005/8/layout/hierarchy2"/>
    <dgm:cxn modelId="{CDB513AB-051F-4C7B-BAB6-EAAA48852D0B}" type="presParOf" srcId="{19CBB3A5-B139-485D-B5EC-BE33890C1B3D}" destId="{0BBBF5CF-41DD-460B-A467-A60098E13839}" srcOrd="0" destOrd="0" presId="urn:microsoft.com/office/officeart/2005/8/layout/hierarchy2"/>
    <dgm:cxn modelId="{87CDF7C3-0043-4514-A29B-9ACF69FD6D43}" type="presParOf" srcId="{19CBB3A5-B139-485D-B5EC-BE33890C1B3D}" destId="{C3C1BE4C-69B7-4161-AC03-D337DF549F46}" srcOrd="1" destOrd="0" presId="urn:microsoft.com/office/officeart/2005/8/layout/hierarchy2"/>
    <dgm:cxn modelId="{60D9AE14-4FD6-4DAC-82F3-40004BA377AD}" type="presParOf" srcId="{A10E0B03-194D-4C34-90F9-0F26FF0BCFB1}" destId="{15B55C65-8C5E-4650-92BB-801CE3654487}" srcOrd="2" destOrd="0" presId="urn:microsoft.com/office/officeart/2005/8/layout/hierarchy2"/>
    <dgm:cxn modelId="{C1955242-8D40-41ED-910A-A625C1B7D953}" type="presParOf" srcId="{15B55C65-8C5E-4650-92BB-801CE3654487}" destId="{C649BFEB-7184-4713-964C-F7C25E87F7FC}" srcOrd="0" destOrd="0" presId="urn:microsoft.com/office/officeart/2005/8/layout/hierarchy2"/>
    <dgm:cxn modelId="{CB4B9933-FE65-4394-9B3C-4F43C802F65B}" type="presParOf" srcId="{A10E0B03-194D-4C34-90F9-0F26FF0BCFB1}" destId="{E66699BF-A1C7-440E-95F6-91AA7E1223DC}" srcOrd="3" destOrd="0" presId="urn:microsoft.com/office/officeart/2005/8/layout/hierarchy2"/>
    <dgm:cxn modelId="{F5D4F172-8852-47CC-A08D-40AE4FDE80DB}" type="presParOf" srcId="{E66699BF-A1C7-440E-95F6-91AA7E1223DC}" destId="{D6BB2330-C862-4CBB-A272-0D6204105D6A}" srcOrd="0" destOrd="0" presId="urn:microsoft.com/office/officeart/2005/8/layout/hierarchy2"/>
    <dgm:cxn modelId="{83DBA5C5-57CF-4E86-9B18-1EB229362F51}" type="presParOf" srcId="{E66699BF-A1C7-440E-95F6-91AA7E1223DC}" destId="{F021F856-B7F4-4EB6-9685-DBC259986AE5}" srcOrd="1" destOrd="0" presId="urn:microsoft.com/office/officeart/2005/8/layout/hierarchy2"/>
    <dgm:cxn modelId="{137D8904-C4BD-4432-BAF7-E1B327D09FEF}" type="presParOf" srcId="{A10E0B03-194D-4C34-90F9-0F26FF0BCFB1}" destId="{8E249A7B-AB55-4C49-98DC-AEC7682E5015}" srcOrd="4" destOrd="0" presId="urn:microsoft.com/office/officeart/2005/8/layout/hierarchy2"/>
    <dgm:cxn modelId="{C2673E4E-5643-4281-9BD3-B1A88F1B5706}" type="presParOf" srcId="{8E249A7B-AB55-4C49-98DC-AEC7682E5015}" destId="{89D538CB-817A-44E2-866C-D53A01183E5D}" srcOrd="0" destOrd="0" presId="urn:microsoft.com/office/officeart/2005/8/layout/hierarchy2"/>
    <dgm:cxn modelId="{3AC29C9A-DB07-4EED-BC0B-8CBC4865E4A8}" type="presParOf" srcId="{A10E0B03-194D-4C34-90F9-0F26FF0BCFB1}" destId="{F0825868-9EA4-42D0-97B8-07ADA0370BA7}" srcOrd="5" destOrd="0" presId="urn:microsoft.com/office/officeart/2005/8/layout/hierarchy2"/>
    <dgm:cxn modelId="{D9EC0685-1F2E-4D06-BDBC-DE4490A71CEC}" type="presParOf" srcId="{F0825868-9EA4-42D0-97B8-07ADA0370BA7}" destId="{FB29C53A-D4E7-4BED-8C35-B96E2C2D7901}" srcOrd="0" destOrd="0" presId="urn:microsoft.com/office/officeart/2005/8/layout/hierarchy2"/>
    <dgm:cxn modelId="{23FDB793-B250-4F85-ACB7-6869EF863A74}" type="presParOf" srcId="{F0825868-9EA4-42D0-97B8-07ADA0370BA7}" destId="{2EDD09B4-58FA-49A4-957C-CF5B68BF94C8}" srcOrd="1" destOrd="0" presId="urn:microsoft.com/office/officeart/2005/8/layout/hierarchy2"/>
    <dgm:cxn modelId="{5036AF56-A78F-4F13-BBEE-5593DAC2EB43}" type="presParOf" srcId="{A10E0B03-194D-4C34-90F9-0F26FF0BCFB1}" destId="{7C9CF554-31C2-45D3-8D12-1980B4EA9E11}" srcOrd="6" destOrd="0" presId="urn:microsoft.com/office/officeart/2005/8/layout/hierarchy2"/>
    <dgm:cxn modelId="{5E3424EF-CAE4-4789-8F11-1813CAF94107}" type="presParOf" srcId="{7C9CF554-31C2-45D3-8D12-1980B4EA9E11}" destId="{B9F87B77-ECDA-471F-BF9D-48CC95E1F491}" srcOrd="0" destOrd="0" presId="urn:microsoft.com/office/officeart/2005/8/layout/hierarchy2"/>
    <dgm:cxn modelId="{B3E907DE-1412-4B63-8142-B05646DDAAF3}" type="presParOf" srcId="{A10E0B03-194D-4C34-90F9-0F26FF0BCFB1}" destId="{DE4DAE2C-B68F-4B17-A7C9-80051D6D9479}" srcOrd="7" destOrd="0" presId="urn:microsoft.com/office/officeart/2005/8/layout/hierarchy2"/>
    <dgm:cxn modelId="{60E69D09-F8DC-4C52-9642-2F5E196F2787}" type="presParOf" srcId="{DE4DAE2C-B68F-4B17-A7C9-80051D6D9479}" destId="{64DFDB0A-7376-4423-857F-E40DCBB44D70}" srcOrd="0" destOrd="0" presId="urn:microsoft.com/office/officeart/2005/8/layout/hierarchy2"/>
    <dgm:cxn modelId="{59F15ED8-73D3-41E5-A65A-0ED565364A06}" type="presParOf" srcId="{DE4DAE2C-B68F-4B17-A7C9-80051D6D9479}" destId="{D9F19073-AD93-4688-A017-3D1E09473A19}" srcOrd="1" destOrd="0" presId="urn:microsoft.com/office/officeart/2005/8/layout/hierarchy2"/>
    <dgm:cxn modelId="{E31C1132-1657-4A5E-B14C-042F22C21327}" type="presParOf" srcId="{A10E0B03-194D-4C34-90F9-0F26FF0BCFB1}" destId="{2C72E47F-C795-4AC6-95A1-DA5D74ABD227}" srcOrd="8" destOrd="0" presId="urn:microsoft.com/office/officeart/2005/8/layout/hierarchy2"/>
    <dgm:cxn modelId="{41C40AB2-4181-433F-9D52-7BFD6A42AC5B}" type="presParOf" srcId="{2C72E47F-C795-4AC6-95A1-DA5D74ABD227}" destId="{2487BD9A-9EBB-49D9-A148-8D72CFB2366C}" srcOrd="0" destOrd="0" presId="urn:microsoft.com/office/officeart/2005/8/layout/hierarchy2"/>
    <dgm:cxn modelId="{8D13D5D3-6AE4-43B6-AD3E-24BC9C46D49E}" type="presParOf" srcId="{A10E0B03-194D-4C34-90F9-0F26FF0BCFB1}" destId="{69AA8837-9F77-4680-B280-29DE47B11253}" srcOrd="9" destOrd="0" presId="urn:microsoft.com/office/officeart/2005/8/layout/hierarchy2"/>
    <dgm:cxn modelId="{69D9BC81-5AA9-45FF-B430-DB65AF956DAE}" type="presParOf" srcId="{69AA8837-9F77-4680-B280-29DE47B11253}" destId="{06FCAFA0-CED4-4D2F-A302-3E8CE04C71E4}" srcOrd="0" destOrd="0" presId="urn:microsoft.com/office/officeart/2005/8/layout/hierarchy2"/>
    <dgm:cxn modelId="{3B301417-DE84-48AC-8F4F-EE73B9CDAB81}" type="presParOf" srcId="{69AA8837-9F77-4680-B280-29DE47B11253}" destId="{0975CE59-D427-4CFD-89DD-797F6C003474}" srcOrd="1" destOrd="0" presId="urn:microsoft.com/office/officeart/2005/8/layout/hierarchy2"/>
    <dgm:cxn modelId="{EF43B645-C28C-402D-9C8D-60B5B6D2D1AC}" type="presParOf" srcId="{A10E0B03-194D-4C34-90F9-0F26FF0BCFB1}" destId="{DE26CD12-E632-420C-908F-DB91130BCC74}" srcOrd="10" destOrd="0" presId="urn:microsoft.com/office/officeart/2005/8/layout/hierarchy2"/>
    <dgm:cxn modelId="{98FB2466-2E3C-4DDE-B092-C4EE506162B6}" type="presParOf" srcId="{DE26CD12-E632-420C-908F-DB91130BCC74}" destId="{76611CA5-450E-4390-A2C4-0BB0F3ED9B64}" srcOrd="0" destOrd="0" presId="urn:microsoft.com/office/officeart/2005/8/layout/hierarchy2"/>
    <dgm:cxn modelId="{A400C926-A771-434F-B9EF-B4DD9ADC10DB}" type="presParOf" srcId="{A10E0B03-194D-4C34-90F9-0F26FF0BCFB1}" destId="{440D7E08-C988-41D0-AB0F-3C09F05248AE}" srcOrd="11" destOrd="0" presId="urn:microsoft.com/office/officeart/2005/8/layout/hierarchy2"/>
    <dgm:cxn modelId="{335E41A8-F236-4161-AABF-744816DAE6E6}" type="presParOf" srcId="{440D7E08-C988-41D0-AB0F-3C09F05248AE}" destId="{C9D4D591-C55D-4A46-B0DD-DC9E4A8D2A08}" srcOrd="0" destOrd="0" presId="urn:microsoft.com/office/officeart/2005/8/layout/hierarchy2"/>
    <dgm:cxn modelId="{FC063D83-EDED-4394-8835-BFCF6F6487C0}" type="presParOf" srcId="{440D7E08-C988-41D0-AB0F-3C09F05248AE}" destId="{A232F485-3CD5-4907-91E1-DCB4CE0F6DCE}" srcOrd="1" destOrd="0" presId="urn:microsoft.com/office/officeart/2005/8/layout/hierarchy2"/>
    <dgm:cxn modelId="{A85F292A-6292-4ADF-A22D-19F2C03462C9}" type="presParOf" srcId="{A10E0B03-194D-4C34-90F9-0F26FF0BCFB1}" destId="{F24455E5-F7DE-4334-ACD7-010A70A0DF9D}" srcOrd="12" destOrd="0" presId="urn:microsoft.com/office/officeart/2005/8/layout/hierarchy2"/>
    <dgm:cxn modelId="{93048663-CD47-433A-9903-9D5301766524}" type="presParOf" srcId="{F24455E5-F7DE-4334-ACD7-010A70A0DF9D}" destId="{510AAFCD-6DD1-4374-987B-6194E687090B}" srcOrd="0" destOrd="0" presId="urn:microsoft.com/office/officeart/2005/8/layout/hierarchy2"/>
    <dgm:cxn modelId="{EBD9ADBB-273D-40C1-8E8B-B15FC6724AFB}" type="presParOf" srcId="{A10E0B03-194D-4C34-90F9-0F26FF0BCFB1}" destId="{63B3E70F-BE30-4807-BBA2-5EB938785D27}" srcOrd="13" destOrd="0" presId="urn:microsoft.com/office/officeart/2005/8/layout/hierarchy2"/>
    <dgm:cxn modelId="{585900B0-57C0-4ED6-BE8E-626BE72CB0F3}" type="presParOf" srcId="{63B3E70F-BE30-4807-BBA2-5EB938785D27}" destId="{64FA8EBF-72E5-4424-8745-58E50B3D2136}" srcOrd="0" destOrd="0" presId="urn:microsoft.com/office/officeart/2005/8/layout/hierarchy2"/>
    <dgm:cxn modelId="{FECFA8AC-A776-4503-A694-B947CC531B5F}" type="presParOf" srcId="{63B3E70F-BE30-4807-BBA2-5EB938785D27}" destId="{B5C7B11B-25FE-4370-9528-1E72661FB26E}" srcOrd="1" destOrd="0" presId="urn:microsoft.com/office/officeart/2005/8/layout/hierarchy2"/>
    <dgm:cxn modelId="{718A7DF3-FB70-4285-865B-C4079C6D1D6A}" type="presParOf" srcId="{A10E0B03-194D-4C34-90F9-0F26FF0BCFB1}" destId="{87D043F1-93AE-4BFB-BCB2-D07144F938B4}" srcOrd="14" destOrd="0" presId="urn:microsoft.com/office/officeart/2005/8/layout/hierarchy2"/>
    <dgm:cxn modelId="{E41B3AAD-1932-4A5E-A4A6-9601F1A01EA5}" type="presParOf" srcId="{87D043F1-93AE-4BFB-BCB2-D07144F938B4}" destId="{1606B6D6-511C-4833-8783-D25BBC36F17C}" srcOrd="0" destOrd="0" presId="urn:microsoft.com/office/officeart/2005/8/layout/hierarchy2"/>
    <dgm:cxn modelId="{963E6966-A5CA-43F7-935D-E535022CBEA1}" type="presParOf" srcId="{A10E0B03-194D-4C34-90F9-0F26FF0BCFB1}" destId="{0A74A6E7-0FE3-4D9C-83B5-8924E1A0F5A2}" srcOrd="15" destOrd="0" presId="urn:microsoft.com/office/officeart/2005/8/layout/hierarchy2"/>
    <dgm:cxn modelId="{5401A08C-454D-4882-8752-CE7CC73E1C56}" type="presParOf" srcId="{0A74A6E7-0FE3-4D9C-83B5-8924E1A0F5A2}" destId="{C5CECC6B-F537-4EB2-B5C1-A84F571E511D}" srcOrd="0" destOrd="0" presId="urn:microsoft.com/office/officeart/2005/8/layout/hierarchy2"/>
    <dgm:cxn modelId="{6915C9B0-1F0D-44D1-A900-AF5CA62791E3}" type="presParOf" srcId="{0A74A6E7-0FE3-4D9C-83B5-8924E1A0F5A2}" destId="{AF89C48C-C942-458B-B9A1-7D5B6AED859F}" srcOrd="1" destOrd="0" presId="urn:microsoft.com/office/officeart/2005/8/layout/hierarchy2"/>
  </dgm:cxnLst>
  <dgm:bg/>
  <dgm:whole>
    <a:ln w="1270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1B0C9-F1B9-4EB9-A602-8C1D1D615821}">
      <dsp:nvSpPr>
        <dsp:cNvPr id="0" name=""/>
        <dsp:cNvSpPr/>
      </dsp:nvSpPr>
      <dsp:spPr>
        <a:xfrm>
          <a:off x="0" y="721332"/>
          <a:ext cx="3679539" cy="254533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58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DDS - RC Multifamily Housing Process</a:t>
          </a:r>
        </a:p>
      </dsp:txBody>
      <dsp:txXfrm>
        <a:off x="74550" y="795882"/>
        <a:ext cx="3530439" cy="2396236"/>
      </dsp:txXfrm>
    </dsp:sp>
    <dsp:sp modelId="{2042CF73-4FBC-4B72-876E-8786AE20901D}">
      <dsp:nvSpPr>
        <dsp:cNvPr id="0" name=""/>
        <dsp:cNvSpPr/>
      </dsp:nvSpPr>
      <dsp:spPr>
        <a:xfrm rot="18243977">
          <a:off x="3231370" y="1140259"/>
          <a:ext cx="2037833" cy="19360"/>
        </a:xfrm>
        <a:custGeom>
          <a:avLst/>
          <a:gdLst/>
          <a:ahLst/>
          <a:cxnLst/>
          <a:rect l="0" t="0" r="0" b="0"/>
          <a:pathLst>
            <a:path>
              <a:moveTo>
                <a:pt x="0" y="9680"/>
              </a:moveTo>
              <a:lnTo>
                <a:pt x="2037833" y="9680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4199341" y="1098994"/>
        <a:ext cx="101891" cy="101891"/>
      </dsp:txXfrm>
    </dsp:sp>
    <dsp:sp modelId="{0BBBF5CF-41DD-460B-A467-A60098E13839}">
      <dsp:nvSpPr>
        <dsp:cNvPr id="0" name=""/>
        <dsp:cNvSpPr/>
      </dsp:nvSpPr>
      <dsp:spPr>
        <a:xfrm>
          <a:off x="4821035" y="0"/>
          <a:ext cx="3133078" cy="61175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Project Timeline/Project Readiness</a:t>
          </a:r>
        </a:p>
      </dsp:txBody>
      <dsp:txXfrm>
        <a:off x="4838953" y="17918"/>
        <a:ext cx="3097242" cy="575923"/>
      </dsp:txXfrm>
    </dsp:sp>
    <dsp:sp modelId="{15B55C65-8C5E-4650-92BB-801CE3654487}">
      <dsp:nvSpPr>
        <dsp:cNvPr id="0" name=""/>
        <dsp:cNvSpPr/>
      </dsp:nvSpPr>
      <dsp:spPr>
        <a:xfrm rot="19191907">
          <a:off x="3502755" y="1500383"/>
          <a:ext cx="1501536" cy="19360"/>
        </a:xfrm>
        <a:custGeom>
          <a:avLst/>
          <a:gdLst/>
          <a:ahLst/>
          <a:cxnLst/>
          <a:rect l="0" t="0" r="0" b="0"/>
          <a:pathLst>
            <a:path>
              <a:moveTo>
                <a:pt x="0" y="9680"/>
              </a:moveTo>
              <a:lnTo>
                <a:pt x="1501536" y="9680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215984" y="1472525"/>
        <a:ext cx="75076" cy="75076"/>
      </dsp:txXfrm>
    </dsp:sp>
    <dsp:sp modelId="{D6BB2330-C862-4CBB-A272-0D6204105D6A}">
      <dsp:nvSpPr>
        <dsp:cNvPr id="0" name=""/>
        <dsp:cNvSpPr/>
      </dsp:nvSpPr>
      <dsp:spPr>
        <a:xfrm>
          <a:off x="4827507" y="720246"/>
          <a:ext cx="3155897" cy="61175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DDS Project Terms</a:t>
          </a:r>
        </a:p>
      </dsp:txBody>
      <dsp:txXfrm>
        <a:off x="4845425" y="738164"/>
        <a:ext cx="3120061" cy="575923"/>
      </dsp:txXfrm>
    </dsp:sp>
    <dsp:sp modelId="{8E249A7B-AB55-4C49-98DC-AEC7682E5015}">
      <dsp:nvSpPr>
        <dsp:cNvPr id="0" name=""/>
        <dsp:cNvSpPr/>
      </dsp:nvSpPr>
      <dsp:spPr>
        <a:xfrm rot="20924509">
          <a:off x="3668066" y="1867919"/>
          <a:ext cx="1192447" cy="19360"/>
        </a:xfrm>
        <a:custGeom>
          <a:avLst/>
          <a:gdLst/>
          <a:ahLst/>
          <a:cxnLst/>
          <a:rect l="0" t="0" r="0" b="0"/>
          <a:pathLst>
            <a:path>
              <a:moveTo>
                <a:pt x="0" y="9680"/>
              </a:moveTo>
              <a:lnTo>
                <a:pt x="1192447" y="968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234479" y="1847788"/>
        <a:ext cx="59622" cy="59622"/>
      </dsp:txXfrm>
    </dsp:sp>
    <dsp:sp modelId="{FB29C53A-D4E7-4BED-8C35-B96E2C2D7901}">
      <dsp:nvSpPr>
        <dsp:cNvPr id="0" name=""/>
        <dsp:cNvSpPr/>
      </dsp:nvSpPr>
      <dsp:spPr>
        <a:xfrm>
          <a:off x="4849041" y="1455318"/>
          <a:ext cx="3141472" cy="61175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Developer/Consultant Contracts </a:t>
          </a:r>
        </a:p>
      </dsp:txBody>
      <dsp:txXfrm>
        <a:off x="4866959" y="1473236"/>
        <a:ext cx="3105636" cy="575923"/>
      </dsp:txXfrm>
    </dsp:sp>
    <dsp:sp modelId="{7C9CF554-31C2-45D3-8D12-1980B4EA9E11}">
      <dsp:nvSpPr>
        <dsp:cNvPr id="0" name=""/>
        <dsp:cNvSpPr/>
      </dsp:nvSpPr>
      <dsp:spPr>
        <a:xfrm rot="1532331">
          <a:off x="3615962" y="2264847"/>
          <a:ext cx="1301378" cy="19360"/>
        </a:xfrm>
        <a:custGeom>
          <a:avLst/>
          <a:gdLst/>
          <a:ahLst/>
          <a:cxnLst/>
          <a:rect l="0" t="0" r="0" b="0"/>
          <a:pathLst>
            <a:path>
              <a:moveTo>
                <a:pt x="0" y="9680"/>
              </a:moveTo>
              <a:lnTo>
                <a:pt x="1301378" y="9680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234117" y="2241993"/>
        <a:ext cx="65068" cy="65068"/>
      </dsp:txXfrm>
    </dsp:sp>
    <dsp:sp modelId="{64DFDB0A-7376-4423-857F-E40DCBB44D70}">
      <dsp:nvSpPr>
        <dsp:cNvPr id="0" name=""/>
        <dsp:cNvSpPr/>
      </dsp:nvSpPr>
      <dsp:spPr>
        <a:xfrm>
          <a:off x="4853764" y="2158151"/>
          <a:ext cx="3137630" cy="793807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Project Summary/Application submitted to DDS by RC.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/>
        </a:p>
      </dsp:txBody>
      <dsp:txXfrm>
        <a:off x="4877014" y="2181401"/>
        <a:ext cx="3091130" cy="747307"/>
      </dsp:txXfrm>
    </dsp:sp>
    <dsp:sp modelId="{2C72E47F-C795-4AC6-95A1-DA5D74ABD227}">
      <dsp:nvSpPr>
        <dsp:cNvPr id="0" name=""/>
        <dsp:cNvSpPr/>
      </dsp:nvSpPr>
      <dsp:spPr>
        <a:xfrm rot="2950263">
          <a:off x="3378730" y="2641783"/>
          <a:ext cx="1737791" cy="19360"/>
        </a:xfrm>
        <a:custGeom>
          <a:avLst/>
          <a:gdLst/>
          <a:ahLst/>
          <a:cxnLst/>
          <a:rect l="0" t="0" r="0" b="0"/>
          <a:pathLst>
            <a:path>
              <a:moveTo>
                <a:pt x="0" y="9680"/>
              </a:moveTo>
              <a:lnTo>
                <a:pt x="1737791" y="9680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/>
        </a:p>
      </dsp:txBody>
      <dsp:txXfrm>
        <a:off x="4204181" y="2608018"/>
        <a:ext cx="86889" cy="86889"/>
      </dsp:txXfrm>
    </dsp:sp>
    <dsp:sp modelId="{06FCAFA0-CED4-4D2F-A302-3E8CE04C71E4}">
      <dsp:nvSpPr>
        <dsp:cNvPr id="0" name=""/>
        <dsp:cNvSpPr/>
      </dsp:nvSpPr>
      <dsp:spPr>
        <a:xfrm>
          <a:off x="4815712" y="3003046"/>
          <a:ext cx="3201926" cy="61175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Project Financing</a:t>
          </a:r>
        </a:p>
      </dsp:txBody>
      <dsp:txXfrm>
        <a:off x="4833630" y="3020964"/>
        <a:ext cx="3166090" cy="575923"/>
      </dsp:txXfrm>
    </dsp:sp>
    <dsp:sp modelId="{DE26CD12-E632-420C-908F-DB91130BCC74}">
      <dsp:nvSpPr>
        <dsp:cNvPr id="0" name=""/>
        <dsp:cNvSpPr/>
      </dsp:nvSpPr>
      <dsp:spPr>
        <a:xfrm rot="3644483">
          <a:off x="3088845" y="2992315"/>
          <a:ext cx="2310795" cy="19360"/>
        </a:xfrm>
        <a:custGeom>
          <a:avLst/>
          <a:gdLst/>
          <a:ahLst/>
          <a:cxnLst/>
          <a:rect l="0" t="0" r="0" b="0"/>
          <a:pathLst>
            <a:path>
              <a:moveTo>
                <a:pt x="0" y="9680"/>
              </a:moveTo>
              <a:lnTo>
                <a:pt x="2310795" y="968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>
        <a:off x="4186473" y="2944225"/>
        <a:ext cx="115539" cy="115539"/>
      </dsp:txXfrm>
    </dsp:sp>
    <dsp:sp modelId="{C9D4D591-C55D-4A46-B0DD-DC9E4A8D2A08}">
      <dsp:nvSpPr>
        <dsp:cNvPr id="0" name=""/>
        <dsp:cNvSpPr/>
      </dsp:nvSpPr>
      <dsp:spPr>
        <a:xfrm>
          <a:off x="4808946" y="3704110"/>
          <a:ext cx="3209768" cy="61175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Regional Center Supportive Services in-kind Budget </a:t>
          </a:r>
        </a:p>
      </dsp:txBody>
      <dsp:txXfrm>
        <a:off x="4826864" y="3722028"/>
        <a:ext cx="3173932" cy="575923"/>
      </dsp:txXfrm>
    </dsp:sp>
    <dsp:sp modelId="{F24455E5-F7DE-4334-ACD7-010A70A0DF9D}">
      <dsp:nvSpPr>
        <dsp:cNvPr id="0" name=""/>
        <dsp:cNvSpPr/>
      </dsp:nvSpPr>
      <dsp:spPr>
        <a:xfrm rot="4038012">
          <a:off x="2774048" y="3344610"/>
          <a:ext cx="2949013" cy="19360"/>
        </a:xfrm>
        <a:custGeom>
          <a:avLst/>
          <a:gdLst/>
          <a:ahLst/>
          <a:cxnLst/>
          <a:rect l="0" t="0" r="0" b="0"/>
          <a:pathLst>
            <a:path>
              <a:moveTo>
                <a:pt x="0" y="9680"/>
              </a:moveTo>
              <a:lnTo>
                <a:pt x="2949013" y="9680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4174830" y="3280566"/>
        <a:ext cx="147450" cy="147450"/>
      </dsp:txXfrm>
    </dsp:sp>
    <dsp:sp modelId="{64FA8EBF-72E5-4424-8745-58E50B3D2136}">
      <dsp:nvSpPr>
        <dsp:cNvPr id="0" name=""/>
        <dsp:cNvSpPr/>
      </dsp:nvSpPr>
      <dsp:spPr>
        <a:xfrm>
          <a:off x="4817572" y="4428599"/>
          <a:ext cx="3174996" cy="571964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Project Team Roles and Responsibilities</a:t>
          </a:r>
        </a:p>
      </dsp:txBody>
      <dsp:txXfrm>
        <a:off x="4834324" y="4445351"/>
        <a:ext cx="3141492" cy="538460"/>
      </dsp:txXfrm>
    </dsp:sp>
    <dsp:sp modelId="{87D043F1-93AE-4BFB-BCB2-D07144F938B4}">
      <dsp:nvSpPr>
        <dsp:cNvPr id="0" name=""/>
        <dsp:cNvSpPr/>
      </dsp:nvSpPr>
      <dsp:spPr>
        <a:xfrm rot="4271897">
          <a:off x="2466904" y="3678163"/>
          <a:ext cx="3578645" cy="19360"/>
        </a:xfrm>
        <a:custGeom>
          <a:avLst/>
          <a:gdLst/>
          <a:ahLst/>
          <a:cxnLst/>
          <a:rect l="0" t="0" r="0" b="0"/>
          <a:pathLst>
            <a:path>
              <a:moveTo>
                <a:pt x="0" y="9680"/>
              </a:moveTo>
              <a:lnTo>
                <a:pt x="3578645" y="968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4166761" y="3598378"/>
        <a:ext cx="178932" cy="178932"/>
      </dsp:txXfrm>
    </dsp:sp>
    <dsp:sp modelId="{C5CECC6B-F537-4EB2-B5C1-A84F571E511D}">
      <dsp:nvSpPr>
        <dsp:cNvPr id="0" name=""/>
        <dsp:cNvSpPr/>
      </dsp:nvSpPr>
      <dsp:spPr>
        <a:xfrm>
          <a:off x="4832915" y="5075808"/>
          <a:ext cx="3177321" cy="61175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Project Team Project Status Calls</a:t>
          </a:r>
        </a:p>
      </dsp:txBody>
      <dsp:txXfrm>
        <a:off x="4850833" y="5093726"/>
        <a:ext cx="3141485" cy="575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2D0BE-57C8-404E-86E6-3B4CB750DBDC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47A74-2DBB-4421-A916-6876E14B6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27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0338" y="1154113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64AE7-F1FB-48CF-AAFF-BFB8D24E77D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30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64AE7-F1FB-48CF-AAFF-BFB8D24E77D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948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64AE7-F1FB-48CF-AAFF-BFB8D24E77D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073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64AE7-F1FB-48CF-AAFF-BFB8D24E77D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700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64AE7-F1FB-48CF-AAFF-BFB8D24E77D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49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192C-E6F0-47B3-A329-5874AC87EACA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48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72C6-5ADB-4A42-A797-22029D8FB42F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547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EBB5-2F26-4081-B650-6A09CAD6A2E7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153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D3E6-4492-4650-A4A0-8BA4C867B16F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508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6234-8408-47DF-A00E-3EFC619D511D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318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C5DD-5EA4-4891-9165-D60D631E8CC5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52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5111-29A8-4BB0-9506-50414D23CCDA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21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01CB-4A7E-4A63-B67B-03401EF9353A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827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8E57-7883-4B9E-A9BC-CC017ECE5ECE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52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2C9ADCD-CC51-4F46-900B-C0EDFAA6251C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9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E072-392A-4F57-8F6F-1B29D9C0267D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60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29141C4-2BA4-40EB-8967-BA128C7433AE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10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604772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ds.ca.gov/services/cpp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watwood.edublogs.org/preventing-info-overload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C869C3B-5565-4AAC-86A8-9EB0AB1C6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816" y="3490561"/>
            <a:ext cx="8181805" cy="1654629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br>
              <a:rPr lang="en-US" altLang="en-US" sz="1300" b="1" spc="0" dirty="0">
                <a:latin typeface="Arial" panose="020B0604020202020204" pitchFamily="34" charset="0"/>
                <a:ea typeface="+mn-ea"/>
                <a:cs typeface="+mn-cs"/>
              </a:rPr>
            </a:br>
            <a:br>
              <a:rPr lang="en-US" altLang="en-US" sz="1300" b="1" spc="0" dirty="0">
                <a:latin typeface="Arial" panose="020B0604020202020204" pitchFamily="34" charset="0"/>
                <a:ea typeface="+mn-ea"/>
                <a:cs typeface="+mn-cs"/>
              </a:rPr>
            </a:br>
            <a:r>
              <a:rPr lang="en-US" altLang="en-US" sz="3600" b="1" spc="0" dirty="0">
                <a:latin typeface="Arial" panose="020B0604020202020204" pitchFamily="34" charset="0"/>
                <a:ea typeface="+mn-ea"/>
                <a:cs typeface="+mn-cs"/>
              </a:rPr>
              <a:t>Office of Community Development</a:t>
            </a:r>
            <a:br>
              <a:rPr lang="en-US" altLang="en-US" sz="3600" b="1" spc="0" dirty="0">
                <a:latin typeface="Arial" panose="020B0604020202020204" pitchFamily="34" charset="0"/>
                <a:ea typeface="+mn-ea"/>
                <a:cs typeface="+mn-cs"/>
              </a:rPr>
            </a:br>
            <a:br>
              <a:rPr lang="en-US" altLang="en-US" sz="3600" b="1" spc="0" dirty="0">
                <a:latin typeface="Arial" panose="020B0604020202020204" pitchFamily="34" charset="0"/>
                <a:ea typeface="+mn-ea"/>
                <a:cs typeface="+mn-cs"/>
              </a:rPr>
            </a:br>
            <a:r>
              <a:rPr lang="en-US" altLang="en-US" sz="3100" b="1" spc="0" dirty="0">
                <a:latin typeface="Arial" panose="020B0604020202020204" pitchFamily="34" charset="0"/>
                <a:ea typeface="+mn-ea"/>
                <a:cs typeface="+mn-cs"/>
              </a:rPr>
              <a:t>Multifamily Housing Presentation</a:t>
            </a:r>
            <a:br>
              <a:rPr lang="en-US" altLang="en-US" sz="3100" b="1" spc="0" dirty="0">
                <a:latin typeface="Arial" panose="020B0604020202020204" pitchFamily="34" charset="0"/>
                <a:ea typeface="+mn-ea"/>
                <a:cs typeface="+mn-cs"/>
              </a:rPr>
            </a:br>
            <a:r>
              <a:rPr lang="en-US" altLang="en-US" sz="3100" b="1" spc="0" dirty="0">
                <a:latin typeface="Arial" panose="020B0604020202020204" pitchFamily="34" charset="0"/>
                <a:ea typeface="+mn-ea"/>
                <a:cs typeface="+mn-cs"/>
              </a:rPr>
              <a:t>February 5, 2025</a:t>
            </a:r>
            <a:br>
              <a:rPr lang="en-US" altLang="en-US" sz="3100" b="1" spc="0" dirty="0">
                <a:latin typeface="Arial" panose="020B0604020202020204" pitchFamily="34" charset="0"/>
                <a:ea typeface="+mn-ea"/>
                <a:cs typeface="+mn-cs"/>
              </a:rPr>
            </a:br>
            <a:br>
              <a:rPr lang="en-US" altLang="en-US" sz="3100" b="1" spc="0" dirty="0">
                <a:latin typeface="Arial" panose="020B0604020202020204" pitchFamily="34" charset="0"/>
                <a:ea typeface="+mn-ea"/>
                <a:cs typeface="+mn-cs"/>
              </a:rPr>
            </a:br>
            <a:r>
              <a:rPr lang="en-US" altLang="en-US" sz="3100" b="1" spc="0" dirty="0">
                <a:latin typeface="Arial" panose="020B0604020202020204" pitchFamily="34" charset="0"/>
                <a:ea typeface="+mn-ea"/>
                <a:cs typeface="+mn-cs"/>
              </a:rPr>
              <a:t>-From Proposal to Approval-</a:t>
            </a:r>
            <a:br>
              <a:rPr lang="en-US" altLang="en-US" sz="1200" b="1" spc="0" dirty="0">
                <a:latin typeface="Arial" panose="020B0604020202020204" pitchFamily="34" charset="0"/>
                <a:ea typeface="+mn-ea"/>
                <a:cs typeface="+mn-cs"/>
              </a:rPr>
            </a:br>
            <a:endParaRPr lang="en-US" sz="1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105" y="5496089"/>
            <a:ext cx="7217228" cy="771743"/>
          </a:xfrm>
        </p:spPr>
        <p:txBody>
          <a:bodyPr>
            <a:norm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600" b="1" i="1" cap="none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What is the Regional Center’s and DDS’ application process and timeline to evaluate and consider a Developer’s loan proposal and recommended loan approval?</a:t>
            </a:r>
          </a:p>
          <a:p>
            <a:pPr algn="ctr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DDS Logo">
            <a:extLst>
              <a:ext uri="{FF2B5EF4-FFF2-40B4-BE49-F238E27FC236}">
                <a16:creationId xmlns:a16="http://schemas.microsoft.com/office/drawing/2014/main" id="{9AD1E735-8A16-1FFF-1655-2F0C38B7F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2614" y="950902"/>
            <a:ext cx="3454602" cy="1226384"/>
          </a:xfrm>
          <a:prstGeom prst="rect">
            <a:avLst/>
          </a:prstGeom>
          <a:noFill/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41136EC-EC34-4D08-B5AB-8CE5870B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6369" y="5433708"/>
            <a:ext cx="78867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903CF1B-3D08-4C0E-A59F-2D6FDF9C8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rgbClr val="FCB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CCB926-277C-4D2C-9FA9-BD6F375E6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B5756-860B-4E8A-A55C-C70541022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121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52399" y="795692"/>
            <a:ext cx="8955083" cy="457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/>
              <a:t>     </a:t>
            </a:r>
            <a:r>
              <a:rPr lang="en-US" altLang="en-US" sz="2800" b="1" dirty="0"/>
              <a:t>DDS/Regional Center Multifamily Production                      	FY 2007/08 to 2024/25 – Construction Loans</a:t>
            </a:r>
            <a:br>
              <a:rPr lang="en-US" altLang="en-US" sz="2400" b="1" dirty="0"/>
            </a:br>
            <a:endParaRPr lang="en-US" altLang="en-US" sz="2400" b="1" dirty="0"/>
          </a:p>
          <a:p>
            <a:pPr marL="1657350" lvl="3" indent="-28575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dirty="0"/>
              <a:t>37 construction loans (13 closed, in various stages, 24 in pre-application process)</a:t>
            </a:r>
          </a:p>
          <a:p>
            <a:pPr marL="1657350" lvl="3" indent="-28575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dirty="0"/>
              <a:t>Total units – 3,016 </a:t>
            </a:r>
          </a:p>
          <a:p>
            <a:pPr marL="1657350" lvl="3" indent="-28575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dirty="0"/>
              <a:t>Total DDS/Regional Center set aside units – 514   </a:t>
            </a:r>
          </a:p>
          <a:p>
            <a:pPr marL="1657350" lvl="3" indent="-28575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dirty="0"/>
              <a:t>Total CRDP funding –  $48,309,130 (approximately $93,987  per unit)</a:t>
            </a:r>
          </a:p>
          <a:p>
            <a:pPr lvl="2">
              <a:spcBef>
                <a:spcPct val="50000"/>
              </a:spcBef>
              <a:buFontTx/>
              <a:buChar char="•"/>
            </a:pPr>
            <a:endParaRPr lang="en-US" altLang="en-US" dirty="0"/>
          </a:p>
          <a:p>
            <a:pPr lvl="2">
              <a:spcBef>
                <a:spcPct val="50000"/>
              </a:spcBef>
              <a:buFontTx/>
              <a:buChar char="•"/>
            </a:pPr>
            <a:endParaRPr lang="en-US" altLang="en-US" dirty="0"/>
          </a:p>
          <a:p>
            <a:pPr>
              <a:spcBef>
                <a:spcPct val="50000"/>
              </a:spcBef>
            </a:pPr>
            <a:r>
              <a:rPr lang="en-US" altLang="en-US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96D5D6-8F54-43BD-8289-7FFAC16C4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10</a:t>
            </a:fld>
            <a:endParaRPr lang="en-US" dirty="0"/>
          </a:p>
        </p:txBody>
      </p:sp>
      <p:pic>
        <p:nvPicPr>
          <p:cNvPr id="10" name="Picture 9" descr="A bulldozer in a field&#10;&#10;Description automatically generated with low confidence">
            <a:extLst>
              <a:ext uri="{FF2B5EF4-FFF2-40B4-BE49-F238E27FC236}">
                <a16:creationId xmlns:a16="http://schemas.microsoft.com/office/drawing/2014/main" id="{8B25735C-434B-02B7-0C71-307F79B68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93509" y="4552261"/>
            <a:ext cx="2672862" cy="1648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DDS Logo">
            <a:extLst>
              <a:ext uri="{FF2B5EF4-FFF2-40B4-BE49-F238E27FC236}">
                <a16:creationId xmlns:a16="http://schemas.microsoft.com/office/drawing/2014/main" id="{A51E63C6-0FF2-9BF0-5399-DF0E4DE33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84" y="6428254"/>
            <a:ext cx="1117927" cy="396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0946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53583" y="543863"/>
            <a:ext cx="8839200" cy="671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dirty="0"/>
              <a:t>   </a:t>
            </a:r>
            <a:r>
              <a:rPr lang="en-US" sz="26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Harrington Heights </a:t>
            </a:r>
          </a:p>
          <a:p>
            <a:pPr algn="ctr"/>
            <a:r>
              <a:rPr lang="en-US" sz="26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1320 Broadway, San Diego, CA 92021 </a:t>
            </a:r>
          </a:p>
          <a:p>
            <a:pPr algn="ctr"/>
            <a:br>
              <a:rPr lang="en-US" altLang="en-US" sz="2400" b="1" dirty="0"/>
            </a:br>
            <a:endParaRPr lang="en-US" altLang="en-US" sz="2400" b="1" dirty="0"/>
          </a:p>
          <a:p>
            <a:pPr algn="ctr">
              <a:spcBef>
                <a:spcPct val="50000"/>
              </a:spcBef>
            </a:pPr>
            <a:endParaRPr lang="en-US" altLang="en-US" sz="2400" b="1" dirty="0"/>
          </a:p>
          <a:p>
            <a:pPr algn="ctr">
              <a:spcBef>
                <a:spcPct val="50000"/>
              </a:spcBef>
            </a:pPr>
            <a:endParaRPr lang="en-US" altLang="en-US" sz="2400" b="1" dirty="0"/>
          </a:p>
          <a:p>
            <a:pPr algn="ctr">
              <a:spcBef>
                <a:spcPct val="50000"/>
              </a:spcBef>
            </a:pPr>
            <a:endParaRPr lang="en-US" altLang="en-US" sz="2400" b="1" dirty="0"/>
          </a:p>
          <a:p>
            <a:pPr algn="ctr">
              <a:spcBef>
                <a:spcPct val="50000"/>
              </a:spcBef>
            </a:pPr>
            <a:endParaRPr lang="en-US" altLang="en-US" sz="2400" b="1" dirty="0"/>
          </a:p>
          <a:p>
            <a:pPr algn="ctr">
              <a:spcBef>
                <a:spcPct val="50000"/>
              </a:spcBef>
            </a:pPr>
            <a:endParaRPr lang="en-US" altLang="en-US" sz="800" b="1" dirty="0"/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Developer: 			Chelsea Investment Corporation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Total Units:				 273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Total SDRC set units:		 40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altLang="en-US" b="1" dirty="0">
                <a:ea typeface="Calibri" panose="020F0502020204030204" pitchFamily="34" charset="0"/>
                <a:cs typeface="Calibri" panose="020F0502020204030204" pitchFamily="34" charset="0"/>
              </a:rPr>
              <a:t>Total Development Costs:	 $150,140,991 ($549,967 per unit)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altLang="en-US" b="1" dirty="0">
                <a:ea typeface="Calibri" panose="020F0502020204030204" pitchFamily="34" charset="0"/>
                <a:cs typeface="Calibri" panose="020F0502020204030204" pitchFamily="34" charset="0"/>
              </a:rPr>
              <a:t>Total CRDP Funding:		 $4,250,000 ($106,250 per unit)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kern="1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DDS Factoid:</a:t>
            </a:r>
            <a:r>
              <a:rPr lang="en-US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			 </a:t>
            </a:r>
            <a:r>
              <a:rPr lang="en-US" b="1" kern="1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Largest DDS </a:t>
            </a:r>
            <a:r>
              <a:rPr lang="en-US" b="1" kern="100" dirty="0">
                <a:highlight>
                  <a:srgbClr val="FFFF0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project (amount of funding and set aside units).</a:t>
            </a:r>
            <a:endParaRPr lang="en-US" b="1" kern="100" dirty="0">
              <a:effectLst/>
              <a:highlight>
                <a:srgbClr val="FFFF00"/>
              </a:highlight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2400" b="1" dirty="0"/>
          </a:p>
          <a:p>
            <a:pPr>
              <a:spcBef>
                <a:spcPct val="50000"/>
              </a:spcBef>
            </a:pPr>
            <a:r>
              <a:rPr lang="en-US" altLang="en-US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96D5D6-8F54-43BD-8289-7FFAC16C4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1C4148-8AE0-9F29-CF4D-CFA6F3CF0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881" y="1780390"/>
            <a:ext cx="3738283" cy="2777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DDS Logo">
            <a:extLst>
              <a:ext uri="{FF2B5EF4-FFF2-40B4-BE49-F238E27FC236}">
                <a16:creationId xmlns:a16="http://schemas.microsoft.com/office/drawing/2014/main" id="{716B4058-5C87-CCD6-3BBD-EA21D4B3A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67" y="6428047"/>
            <a:ext cx="1117927" cy="396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0173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63936" y="508004"/>
            <a:ext cx="8839200" cy="671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dirty="0"/>
              <a:t>   </a:t>
            </a:r>
            <a:r>
              <a:rPr lang="en-US" sz="26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Lexington Gardens</a:t>
            </a:r>
          </a:p>
          <a:p>
            <a:pPr algn="ctr"/>
            <a:r>
              <a:rPr lang="en-US" sz="26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1201-1207 North Detroit St. West Hollywood, CA 90046</a:t>
            </a:r>
          </a:p>
          <a:p>
            <a:pPr algn="ctr"/>
            <a:br>
              <a:rPr lang="en-US" altLang="en-US" sz="2400" b="1" dirty="0"/>
            </a:br>
            <a:endParaRPr lang="en-US" altLang="en-US" sz="2400" b="1" dirty="0"/>
          </a:p>
          <a:p>
            <a:pPr algn="ctr">
              <a:spcBef>
                <a:spcPct val="50000"/>
              </a:spcBef>
            </a:pPr>
            <a:endParaRPr lang="en-US" altLang="en-US" sz="2400" b="1" dirty="0"/>
          </a:p>
          <a:p>
            <a:pPr algn="ctr">
              <a:spcBef>
                <a:spcPct val="50000"/>
              </a:spcBef>
            </a:pPr>
            <a:endParaRPr lang="en-US" altLang="en-US" sz="2400" b="1" dirty="0"/>
          </a:p>
          <a:p>
            <a:pPr algn="ctr">
              <a:spcBef>
                <a:spcPct val="50000"/>
              </a:spcBef>
            </a:pPr>
            <a:endParaRPr lang="en-US" altLang="en-US" sz="2400" b="1" dirty="0"/>
          </a:p>
          <a:p>
            <a:pPr algn="ctr">
              <a:spcBef>
                <a:spcPct val="50000"/>
              </a:spcBef>
            </a:pPr>
            <a:endParaRPr lang="en-US" altLang="en-US" sz="2400" b="1" dirty="0"/>
          </a:p>
          <a:p>
            <a:pPr algn="ctr">
              <a:spcBef>
                <a:spcPct val="50000"/>
              </a:spcBef>
            </a:pPr>
            <a:endParaRPr lang="en-US" altLang="en-US" sz="800" b="1" dirty="0"/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Developer: 			    EAH Housing Inc.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Total Units: 			    48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kern="100" dirty="0">
                <a:ea typeface="Calibri" panose="020F0502020204030204" pitchFamily="34" charset="0"/>
                <a:cs typeface="Calibri" panose="020F0502020204030204" pitchFamily="34" charset="0"/>
              </a:rPr>
              <a:t>Total FDLRC</a:t>
            </a:r>
            <a:r>
              <a:rPr lang="en-US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set aside units:  12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altLang="en-US" b="1" dirty="0">
                <a:ea typeface="Calibri" panose="020F0502020204030204" pitchFamily="34" charset="0"/>
                <a:cs typeface="Calibri" panose="020F0502020204030204" pitchFamily="34" charset="0"/>
              </a:rPr>
              <a:t>Total Development Costs:     $41,053,695 ($855,285 per unit)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altLang="en-US" b="1" dirty="0">
                <a:ea typeface="Calibri" panose="020F0502020204030204" pitchFamily="34" charset="0"/>
                <a:cs typeface="Calibri" panose="020F0502020204030204" pitchFamily="34" charset="0"/>
              </a:rPr>
              <a:t>Total CRDP Funding:		   $1,500,000  ($125,000 per unit)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kern="1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DDS Factoid:</a:t>
            </a:r>
            <a:r>
              <a:rPr lang="en-US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			   </a:t>
            </a:r>
            <a:r>
              <a:rPr lang="en-US" b="1" kern="1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All 12 FDLRC units received Section 8 rental subsidies.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2400" b="1" dirty="0"/>
          </a:p>
          <a:p>
            <a:pPr>
              <a:spcBef>
                <a:spcPct val="50000"/>
              </a:spcBef>
            </a:pPr>
            <a:r>
              <a:rPr lang="en-US" altLang="en-US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96D5D6-8F54-43BD-8289-7FFAC16C4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F6338E-9BB1-B741-E59F-AF42D5A3C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303" y="1762256"/>
            <a:ext cx="4158615" cy="2703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DDS Logo">
            <a:extLst>
              <a:ext uri="{FF2B5EF4-FFF2-40B4-BE49-F238E27FC236}">
                <a16:creationId xmlns:a16="http://schemas.microsoft.com/office/drawing/2014/main" id="{3992DB61-7179-3CD7-1754-8CD577F9E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36" y="6428047"/>
            <a:ext cx="1117927" cy="396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9321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72901" y="441307"/>
            <a:ext cx="8839200" cy="671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dirty="0"/>
              <a:t>   </a:t>
            </a:r>
            <a:r>
              <a:rPr lang="en-US" sz="26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Light Tree Two Apartments</a:t>
            </a:r>
          </a:p>
          <a:p>
            <a:pPr algn="ctr"/>
            <a:r>
              <a:rPr lang="en-US" sz="26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1805 East Bayshore Avenue, East Palo Alto, CA 94303</a:t>
            </a:r>
          </a:p>
          <a:p>
            <a:pPr algn="ctr"/>
            <a:br>
              <a:rPr lang="en-US" altLang="en-US" sz="2400" b="1" dirty="0"/>
            </a:br>
            <a:endParaRPr lang="en-US" altLang="en-US" sz="2400" b="1" dirty="0"/>
          </a:p>
          <a:p>
            <a:pPr algn="ctr">
              <a:spcBef>
                <a:spcPct val="50000"/>
              </a:spcBef>
            </a:pPr>
            <a:endParaRPr lang="en-US" altLang="en-US" sz="2400" b="1" dirty="0"/>
          </a:p>
          <a:p>
            <a:pPr algn="ctr">
              <a:spcBef>
                <a:spcPct val="50000"/>
              </a:spcBef>
            </a:pPr>
            <a:endParaRPr lang="en-US" altLang="en-US" sz="2400" b="1" dirty="0"/>
          </a:p>
          <a:p>
            <a:pPr algn="ctr">
              <a:spcBef>
                <a:spcPct val="50000"/>
              </a:spcBef>
            </a:pPr>
            <a:endParaRPr lang="en-US" altLang="en-US" sz="2400" b="1" dirty="0"/>
          </a:p>
          <a:p>
            <a:pPr algn="ctr">
              <a:spcBef>
                <a:spcPct val="50000"/>
              </a:spcBef>
            </a:pPr>
            <a:endParaRPr lang="en-US" altLang="en-US" sz="2400" b="1" dirty="0"/>
          </a:p>
          <a:p>
            <a:pPr algn="ctr">
              <a:spcBef>
                <a:spcPct val="50000"/>
              </a:spcBef>
            </a:pPr>
            <a:endParaRPr lang="en-US" altLang="en-US" sz="800" b="1" dirty="0"/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Developer: 			   Eden Housing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Total </a:t>
            </a:r>
            <a:r>
              <a:rPr lang="en-US" b="1" kern="100" dirty="0"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nits:				   128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kern="100" dirty="0">
                <a:ea typeface="Calibri" panose="020F0502020204030204" pitchFamily="34" charset="0"/>
                <a:cs typeface="Calibri" panose="020F0502020204030204" pitchFamily="34" charset="0"/>
              </a:rPr>
              <a:t>Total GGRC set aside units:</a:t>
            </a:r>
            <a:r>
              <a:rPr lang="en-US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 10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altLang="en-US" b="1" dirty="0">
                <a:ea typeface="Calibri" panose="020F0502020204030204" pitchFamily="34" charset="0"/>
                <a:cs typeface="Calibri" panose="020F0502020204030204" pitchFamily="34" charset="0"/>
              </a:rPr>
              <a:t>Total Development Costs:    $111,483,066 ($870,961 per unit)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altLang="en-US" b="1" dirty="0">
                <a:ea typeface="Calibri" panose="020F0502020204030204" pitchFamily="34" charset="0"/>
                <a:cs typeface="Calibri" panose="020F0502020204030204" pitchFamily="34" charset="0"/>
              </a:rPr>
              <a:t>Total CRDP Funding:		   $1,000,000 ($100,000 per unit)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kern="1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DDS Factoid:</a:t>
            </a:r>
            <a:r>
              <a:rPr lang="en-US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			   </a:t>
            </a:r>
            <a:r>
              <a:rPr lang="en-US" b="1" kern="1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All 10 GGRC units received Section 8 rental subsidies.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2400" b="1" dirty="0"/>
          </a:p>
          <a:p>
            <a:pPr>
              <a:spcBef>
                <a:spcPct val="50000"/>
              </a:spcBef>
            </a:pPr>
            <a:r>
              <a:rPr lang="en-US" altLang="en-US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96D5D6-8F54-43BD-8289-7FFAC16C4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7A3DCD-9E56-09B1-0FA5-2B5AA359A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766943"/>
            <a:ext cx="4759960" cy="2697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DDS Logo">
            <a:extLst>
              <a:ext uri="{FF2B5EF4-FFF2-40B4-BE49-F238E27FC236}">
                <a16:creationId xmlns:a16="http://schemas.microsoft.com/office/drawing/2014/main" id="{C7FD1919-287A-407F-8FAD-14C14E934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01" y="6416693"/>
            <a:ext cx="1117927" cy="396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249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72901" y="441307"/>
            <a:ext cx="8839200" cy="671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dirty="0"/>
              <a:t>   </a:t>
            </a:r>
            <a:r>
              <a:rPr lang="en-US" sz="26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South River Village</a:t>
            </a:r>
          </a:p>
          <a:p>
            <a:pPr algn="ctr"/>
            <a:r>
              <a:rPr lang="en-US" sz="26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4933 North River Road, Oceanside, CA 92057</a:t>
            </a:r>
          </a:p>
          <a:p>
            <a:pPr algn="ctr"/>
            <a:br>
              <a:rPr lang="en-US" altLang="en-US" sz="2400" b="1" dirty="0"/>
            </a:br>
            <a:endParaRPr lang="en-US" altLang="en-US" sz="2400" b="1" dirty="0"/>
          </a:p>
          <a:p>
            <a:pPr algn="ctr">
              <a:spcBef>
                <a:spcPct val="50000"/>
              </a:spcBef>
            </a:pPr>
            <a:endParaRPr lang="en-US" altLang="en-US" sz="2400" b="1" dirty="0"/>
          </a:p>
          <a:p>
            <a:pPr algn="ctr">
              <a:spcBef>
                <a:spcPct val="50000"/>
              </a:spcBef>
            </a:pPr>
            <a:endParaRPr lang="en-US" altLang="en-US" sz="2400" b="1" dirty="0"/>
          </a:p>
          <a:p>
            <a:pPr algn="ctr">
              <a:spcBef>
                <a:spcPct val="50000"/>
              </a:spcBef>
            </a:pPr>
            <a:endParaRPr lang="en-US" altLang="en-US" sz="2400" b="1" dirty="0"/>
          </a:p>
          <a:p>
            <a:pPr algn="ctr">
              <a:spcBef>
                <a:spcPct val="50000"/>
              </a:spcBef>
            </a:pPr>
            <a:endParaRPr lang="en-US" altLang="en-US" sz="2400" b="1" dirty="0"/>
          </a:p>
          <a:p>
            <a:pPr algn="ctr">
              <a:spcBef>
                <a:spcPct val="50000"/>
              </a:spcBef>
            </a:pPr>
            <a:endParaRPr lang="en-US" altLang="en-US" sz="800" b="1" dirty="0"/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Developer: 			  Mirka Investments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Total Units: 			  43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kern="100" dirty="0">
                <a:ea typeface="Calibri" panose="020F0502020204030204" pitchFamily="34" charset="0"/>
                <a:cs typeface="Calibri" panose="020F0502020204030204" pitchFamily="34" charset="0"/>
              </a:rPr>
              <a:t>Total SDRC set aside unit</a:t>
            </a:r>
            <a:r>
              <a:rPr lang="en-US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s:  15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altLang="en-US" b="1" dirty="0">
                <a:ea typeface="Calibri" panose="020F0502020204030204" pitchFamily="34" charset="0"/>
                <a:cs typeface="Calibri" panose="020F0502020204030204" pitchFamily="34" charset="0"/>
              </a:rPr>
              <a:t>Total Development Costs:   $25,257,852 ($587,391 per unit)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altLang="en-US" b="1" dirty="0">
                <a:ea typeface="Calibri" panose="020F0502020204030204" pitchFamily="34" charset="0"/>
                <a:cs typeface="Calibri" panose="020F0502020204030204" pitchFamily="34" charset="0"/>
              </a:rPr>
              <a:t>Total CRDP Funding:		  $510,000 ($34,000 per unit)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altLang="en-US" b="1" dirty="0">
                <a:highlight>
                  <a:srgbClr val="FFFF0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DDS Factoid:</a:t>
            </a:r>
            <a:r>
              <a:rPr lang="en-US" altLang="en-US" b="1" dirty="0">
                <a:ea typeface="Calibri" panose="020F0502020204030204" pitchFamily="34" charset="0"/>
                <a:cs typeface="Calibri" panose="020F0502020204030204" pitchFamily="34" charset="0"/>
              </a:rPr>
              <a:t>			  </a:t>
            </a:r>
            <a:r>
              <a:rPr lang="en-US" altLang="en-US" b="1" dirty="0">
                <a:highlight>
                  <a:srgbClr val="FFFF0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Lowest CRDP dollar amount per unit in DDS history.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2400" b="1" dirty="0"/>
          </a:p>
          <a:p>
            <a:pPr>
              <a:spcBef>
                <a:spcPct val="50000"/>
              </a:spcBef>
            </a:pPr>
            <a:r>
              <a:rPr lang="en-US" altLang="en-US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96D5D6-8F54-43BD-8289-7FFAC16C4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99C939-3AF7-67DE-37B5-6E9A25357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272" y="1822169"/>
            <a:ext cx="4938395" cy="25167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DDS Logo">
            <a:extLst>
              <a:ext uri="{FF2B5EF4-FFF2-40B4-BE49-F238E27FC236}">
                <a16:creationId xmlns:a16="http://schemas.microsoft.com/office/drawing/2014/main" id="{ACA6EC61-AD68-16F1-F3B8-5C117E58E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01" y="6416693"/>
            <a:ext cx="1117927" cy="396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6569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72901" y="441307"/>
            <a:ext cx="8839200" cy="662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6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 Meridian fka Sunnyvale Block 15</a:t>
            </a:r>
          </a:p>
          <a:p>
            <a:pPr algn="ctr"/>
            <a:r>
              <a:rPr lang="en-US" sz="2600" b="1" kern="100" dirty="0">
                <a:ea typeface="Calibri" panose="020F0502020204030204" pitchFamily="34" charset="0"/>
                <a:cs typeface="Calibri" panose="020F0502020204030204" pitchFamily="34" charset="0"/>
              </a:rPr>
              <a:t>397 South Matilda Avenue, Sunnyvale,</a:t>
            </a:r>
            <a:r>
              <a:rPr lang="en-US" sz="26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CA 94086</a:t>
            </a:r>
          </a:p>
          <a:p>
            <a:pPr algn="ctr"/>
            <a:br>
              <a:rPr lang="en-US" altLang="en-US" sz="2400" b="1" dirty="0"/>
            </a:br>
            <a:endParaRPr lang="en-US" altLang="en-US" sz="2400" b="1" dirty="0"/>
          </a:p>
          <a:p>
            <a:pPr algn="ctr">
              <a:spcBef>
                <a:spcPct val="50000"/>
              </a:spcBef>
            </a:pPr>
            <a:endParaRPr lang="en-US" altLang="en-US" sz="2400" b="1" dirty="0"/>
          </a:p>
          <a:p>
            <a:pPr algn="ctr">
              <a:spcBef>
                <a:spcPct val="50000"/>
              </a:spcBef>
            </a:pPr>
            <a:endParaRPr lang="en-US" altLang="en-US" sz="2400" b="1" dirty="0"/>
          </a:p>
          <a:p>
            <a:pPr algn="ctr">
              <a:spcBef>
                <a:spcPct val="50000"/>
              </a:spcBef>
            </a:pPr>
            <a:endParaRPr lang="en-US" altLang="en-US" sz="2400" b="1" dirty="0"/>
          </a:p>
          <a:p>
            <a:pPr algn="ctr">
              <a:spcBef>
                <a:spcPct val="50000"/>
              </a:spcBef>
            </a:pPr>
            <a:endParaRPr lang="en-US" altLang="en-US" sz="2400" b="1" dirty="0"/>
          </a:p>
          <a:p>
            <a:pPr algn="ctr">
              <a:spcBef>
                <a:spcPct val="50000"/>
              </a:spcBef>
            </a:pPr>
            <a:endParaRPr lang="en-US" altLang="en-US" sz="800" b="1" dirty="0"/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Developer: 			  Related California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Total Units:				  90 Total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kern="100" dirty="0">
                <a:ea typeface="Calibri" panose="020F0502020204030204" pitchFamily="34" charset="0"/>
                <a:cs typeface="Calibri" panose="020F0502020204030204" pitchFamily="34" charset="0"/>
              </a:rPr>
              <a:t>Total SARC set aside </a:t>
            </a:r>
            <a:r>
              <a:rPr lang="en-US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units:  23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altLang="en-US" b="1" dirty="0">
                <a:ea typeface="Calibri" panose="020F0502020204030204" pitchFamily="34" charset="0"/>
                <a:cs typeface="Calibri" panose="020F0502020204030204" pitchFamily="34" charset="0"/>
              </a:rPr>
              <a:t>Total Development Costs:   $84,162,469 ($935,138 per unit)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altLang="en-US" b="1" dirty="0">
                <a:ea typeface="Calibri" panose="020F0502020204030204" pitchFamily="34" charset="0"/>
                <a:cs typeface="Calibri" panose="020F0502020204030204" pitchFamily="34" charset="0"/>
              </a:rPr>
              <a:t>Total CRDP Funding:		  $1,000,000 ($43,478 per unit)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altLang="en-US" b="1" dirty="0">
                <a:highlight>
                  <a:srgbClr val="FFFF0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DDS Factoid:</a:t>
            </a:r>
            <a:r>
              <a:rPr lang="en-US" altLang="en-US" b="1" dirty="0">
                <a:ea typeface="Calibri" panose="020F0502020204030204" pitchFamily="34" charset="0"/>
                <a:cs typeface="Calibri" panose="020F0502020204030204" pitchFamily="34" charset="0"/>
              </a:rPr>
              <a:t>			  </a:t>
            </a:r>
            <a:r>
              <a:rPr lang="en-US" altLang="en-US" b="1" dirty="0">
                <a:highlight>
                  <a:srgbClr val="FFFF0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b="1" baseline="30000" dirty="0">
                <a:highlight>
                  <a:srgbClr val="FFFF0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altLang="en-US" b="1" dirty="0">
                <a:highlight>
                  <a:srgbClr val="FFFF0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 lowest CRDP funding amount per unit in DDS history. </a:t>
            </a:r>
            <a:r>
              <a:rPr lang="en-US" altLang="en-US" b="1" dirty="0"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2400" b="1" dirty="0"/>
          </a:p>
          <a:p>
            <a:pPr>
              <a:spcBef>
                <a:spcPct val="50000"/>
              </a:spcBef>
            </a:pPr>
            <a:r>
              <a:rPr lang="en-US" altLang="en-US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96D5D6-8F54-43BD-8289-7FFAC16C4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320511-BB45-BCD5-EDA9-8483F7F3C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611" y="1780951"/>
            <a:ext cx="5065843" cy="2584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DDS Logo">
            <a:extLst>
              <a:ext uri="{FF2B5EF4-FFF2-40B4-BE49-F238E27FC236}">
                <a16:creationId xmlns:a16="http://schemas.microsoft.com/office/drawing/2014/main" id="{5C56B2F1-21B2-80FE-26B2-DA9AA9FF3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01" y="6416693"/>
            <a:ext cx="1117927" cy="396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5874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72901" y="441307"/>
            <a:ext cx="8839200" cy="671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dirty="0"/>
              <a:t>   </a:t>
            </a:r>
            <a:r>
              <a:rPr lang="en-US" sz="26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Marisol Village fka Twin Rivers Block A  </a:t>
            </a:r>
          </a:p>
          <a:p>
            <a:pPr algn="ctr"/>
            <a:r>
              <a:rPr lang="en-US" sz="26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1200 Richards Blvd, Sacramento, CA 95811</a:t>
            </a:r>
          </a:p>
          <a:p>
            <a:pPr algn="ctr"/>
            <a:br>
              <a:rPr lang="en-US" altLang="en-US" sz="2400" b="1" dirty="0"/>
            </a:br>
            <a:endParaRPr lang="en-US" altLang="en-US" sz="2400" b="1" dirty="0"/>
          </a:p>
          <a:p>
            <a:pPr algn="ctr">
              <a:spcBef>
                <a:spcPct val="50000"/>
              </a:spcBef>
            </a:pPr>
            <a:endParaRPr lang="en-US" altLang="en-US" sz="2400" b="1" dirty="0"/>
          </a:p>
          <a:p>
            <a:pPr algn="ctr">
              <a:spcBef>
                <a:spcPct val="50000"/>
              </a:spcBef>
            </a:pPr>
            <a:endParaRPr lang="en-US" altLang="en-US" sz="2400" b="1" dirty="0"/>
          </a:p>
          <a:p>
            <a:pPr algn="ctr">
              <a:spcBef>
                <a:spcPct val="50000"/>
              </a:spcBef>
            </a:pPr>
            <a:endParaRPr lang="en-US" altLang="en-US" sz="2400" b="1" dirty="0"/>
          </a:p>
          <a:p>
            <a:pPr algn="ctr">
              <a:spcBef>
                <a:spcPct val="50000"/>
              </a:spcBef>
            </a:pPr>
            <a:endParaRPr lang="en-US" altLang="en-US" sz="2400" b="1" dirty="0"/>
          </a:p>
          <a:p>
            <a:pPr algn="ctr">
              <a:spcBef>
                <a:spcPct val="50000"/>
              </a:spcBef>
            </a:pPr>
            <a:endParaRPr lang="en-US" altLang="en-US" sz="800" b="1" dirty="0"/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Developer: 			   McCormack Baron Salazar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Total Units:				   104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Total ACRC set aside units:   15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altLang="en-US" b="1" dirty="0">
                <a:ea typeface="Calibri" panose="020F0502020204030204" pitchFamily="34" charset="0"/>
                <a:cs typeface="Calibri" panose="020F0502020204030204" pitchFamily="34" charset="0"/>
              </a:rPr>
              <a:t>Total Development Costs:    $61,123,069 ($587,721 per unit)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altLang="en-US" b="1" dirty="0">
                <a:ea typeface="Calibri" panose="020F0502020204030204" pitchFamily="34" charset="0"/>
                <a:cs typeface="Calibri" panose="020F0502020204030204" pitchFamily="34" charset="0"/>
              </a:rPr>
              <a:t>Total CRDP Funding:		   $1,500,000 ($100,000 per unit)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altLang="en-US" b="1" dirty="0">
                <a:highlight>
                  <a:srgbClr val="FFFF0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DDS Factoid:</a:t>
            </a:r>
            <a:r>
              <a:rPr lang="en-US" altLang="en-US" b="1" dirty="0">
                <a:ea typeface="Calibri" panose="020F0502020204030204" pitchFamily="34" charset="0"/>
                <a:cs typeface="Calibri" panose="020F0502020204030204" pitchFamily="34" charset="0"/>
              </a:rPr>
              <a:t>			   </a:t>
            </a:r>
            <a:r>
              <a:rPr lang="en-US" altLang="en-US" b="1" dirty="0">
                <a:highlight>
                  <a:srgbClr val="FFFF0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First phase of a six phase, affordable housing development.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2400" b="1" dirty="0"/>
          </a:p>
          <a:p>
            <a:pPr>
              <a:spcBef>
                <a:spcPct val="50000"/>
              </a:spcBef>
            </a:pPr>
            <a:r>
              <a:rPr lang="en-US" altLang="en-US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96D5D6-8F54-43BD-8289-7FFAC16C4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DC4643-C39E-0BBC-4761-80561C3A2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562" y="1818976"/>
            <a:ext cx="4460875" cy="25387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DDS Logo">
            <a:extLst>
              <a:ext uri="{FF2B5EF4-FFF2-40B4-BE49-F238E27FC236}">
                <a16:creationId xmlns:a16="http://schemas.microsoft.com/office/drawing/2014/main" id="{26C6C6D0-88FF-C7FF-6576-1C1C1E24B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84" y="6428254"/>
            <a:ext cx="1117927" cy="396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0505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72901" y="441307"/>
            <a:ext cx="8839200" cy="7009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dirty="0"/>
              <a:t>   </a:t>
            </a:r>
            <a:r>
              <a:rPr lang="en-US" sz="26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Piper Way Senior Apartments</a:t>
            </a:r>
          </a:p>
          <a:p>
            <a:pPr algn="ctr"/>
            <a:r>
              <a:rPr lang="en-US" sz="26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3294 Piper Way, Redding, CA </a:t>
            </a:r>
            <a:r>
              <a:rPr lang="en-US" sz="2600" b="1" kern="100" dirty="0">
                <a:ea typeface="Calibri" panose="020F0502020204030204" pitchFamily="34" charset="0"/>
                <a:cs typeface="Calibri" panose="020F0502020204030204" pitchFamily="34" charset="0"/>
              </a:rPr>
              <a:t>96001</a:t>
            </a:r>
            <a:endParaRPr lang="en-US" sz="2600" b="1" kern="1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br>
              <a:rPr lang="en-US" altLang="en-US" sz="2400" b="1" dirty="0"/>
            </a:br>
            <a:endParaRPr lang="en-US" altLang="en-US" sz="2400" b="1" dirty="0"/>
          </a:p>
          <a:p>
            <a:pPr algn="ctr">
              <a:spcBef>
                <a:spcPct val="50000"/>
              </a:spcBef>
            </a:pPr>
            <a:endParaRPr lang="en-US" altLang="en-US" sz="2400" b="1" dirty="0"/>
          </a:p>
          <a:p>
            <a:pPr algn="ctr">
              <a:spcBef>
                <a:spcPct val="50000"/>
              </a:spcBef>
            </a:pPr>
            <a:endParaRPr lang="en-US" altLang="en-US" sz="2400" b="1" dirty="0"/>
          </a:p>
          <a:p>
            <a:pPr algn="ctr">
              <a:spcBef>
                <a:spcPct val="50000"/>
              </a:spcBef>
            </a:pPr>
            <a:endParaRPr lang="en-US" altLang="en-US" sz="2400" b="1" dirty="0"/>
          </a:p>
          <a:p>
            <a:pPr algn="ctr">
              <a:spcBef>
                <a:spcPct val="50000"/>
              </a:spcBef>
            </a:pPr>
            <a:endParaRPr lang="en-US" altLang="en-US" sz="2400" b="1" dirty="0"/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Developer: 				Christian Church Homes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Total Units:					60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Total FNRC set aside units:	9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altLang="en-US" b="1" dirty="0">
                <a:ea typeface="Calibri" panose="020F0502020204030204" pitchFamily="34" charset="0"/>
                <a:cs typeface="Calibri" panose="020F0502020204030204" pitchFamily="34" charset="0"/>
              </a:rPr>
              <a:t>Total Development Costs:		$36,383,523 ($606,392 per unit)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altLang="en-US" b="1" dirty="0">
                <a:ea typeface="Calibri" panose="020F0502020204030204" pitchFamily="34" charset="0"/>
                <a:cs typeface="Calibri" panose="020F0502020204030204" pitchFamily="34" charset="0"/>
              </a:rPr>
              <a:t>Total CRDP Funding:			$739,130 ($82,125 per unit)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kern="1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DDS Factoid:</a:t>
            </a:r>
            <a:r>
              <a:rPr lang="en-US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				</a:t>
            </a:r>
            <a:r>
              <a:rPr lang="en-US" b="1" kern="1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First EVER Senior I/DD affordable housing, all 9 units</a:t>
            </a:r>
            <a:br>
              <a:rPr lang="en-US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</a:t>
            </a:r>
            <a:r>
              <a:rPr lang="en-US" b="1" kern="1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receive Section 8 rental subsidies.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2400" b="1" dirty="0"/>
          </a:p>
          <a:p>
            <a:pPr>
              <a:spcBef>
                <a:spcPct val="50000"/>
              </a:spcBef>
            </a:pPr>
            <a:r>
              <a:rPr lang="en-US" altLang="en-US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96D5D6-8F54-43BD-8289-7FFAC16C4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F34F19-396F-BD6D-8D81-0FFFFB260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501" y="1828802"/>
            <a:ext cx="5374997" cy="2344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DDS Logo">
            <a:extLst>
              <a:ext uri="{FF2B5EF4-FFF2-40B4-BE49-F238E27FC236}">
                <a16:creationId xmlns:a16="http://schemas.microsoft.com/office/drawing/2014/main" id="{DAAA9E43-4878-1148-1E72-ECB821CD8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84" y="6428254"/>
            <a:ext cx="1117927" cy="396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8384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72901" y="441307"/>
            <a:ext cx="8839200" cy="7009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dirty="0"/>
              <a:t>   </a:t>
            </a:r>
            <a:r>
              <a:rPr lang="en-US" sz="26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Kelsey Civic Center</a:t>
            </a:r>
          </a:p>
          <a:p>
            <a:pPr algn="ctr"/>
            <a:r>
              <a:rPr lang="en-US" sz="26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240 Van Ness Avenue, San Francisco, CA </a:t>
            </a:r>
            <a:r>
              <a:rPr lang="en-US" sz="2600" b="1" kern="100" dirty="0">
                <a:ea typeface="Calibri" panose="020F0502020204030204" pitchFamily="34" charset="0"/>
                <a:cs typeface="Calibri" panose="020F0502020204030204" pitchFamily="34" charset="0"/>
              </a:rPr>
              <a:t>94102</a:t>
            </a:r>
            <a:endParaRPr lang="en-US" sz="2600" b="1" kern="1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br>
              <a:rPr lang="en-US" altLang="en-US" sz="2400" b="1" dirty="0"/>
            </a:br>
            <a:endParaRPr lang="en-US" altLang="en-US" sz="2400" b="1" dirty="0"/>
          </a:p>
          <a:p>
            <a:pPr algn="ctr">
              <a:spcBef>
                <a:spcPct val="50000"/>
              </a:spcBef>
            </a:pPr>
            <a:endParaRPr lang="en-US" altLang="en-US" sz="2400" b="1" dirty="0"/>
          </a:p>
          <a:p>
            <a:pPr algn="ctr">
              <a:spcBef>
                <a:spcPct val="50000"/>
              </a:spcBef>
            </a:pPr>
            <a:endParaRPr lang="en-US" altLang="en-US" sz="2400" b="1" dirty="0"/>
          </a:p>
          <a:p>
            <a:pPr algn="ctr">
              <a:spcBef>
                <a:spcPct val="50000"/>
              </a:spcBef>
            </a:pPr>
            <a:endParaRPr lang="en-US" altLang="en-US" sz="2400" b="1" dirty="0"/>
          </a:p>
          <a:p>
            <a:pPr algn="ctr">
              <a:spcBef>
                <a:spcPct val="50000"/>
              </a:spcBef>
            </a:pPr>
            <a:endParaRPr lang="en-US" altLang="en-US" sz="2400" b="1" dirty="0"/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Developer: 				Mercy Housing Corporation / Kelsey Group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Total Units:					112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Total FNRC set aside units:	14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altLang="en-US" b="1" dirty="0">
                <a:ea typeface="Calibri" panose="020F0502020204030204" pitchFamily="34" charset="0"/>
                <a:cs typeface="Calibri" panose="020F0502020204030204" pitchFamily="34" charset="0"/>
              </a:rPr>
              <a:t>Total Development Costs:		$88,324,966 ($788,616 per unit)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altLang="en-US" b="1" dirty="0">
                <a:ea typeface="Calibri" panose="020F0502020204030204" pitchFamily="34" charset="0"/>
                <a:cs typeface="Calibri" panose="020F0502020204030204" pitchFamily="34" charset="0"/>
              </a:rPr>
              <a:t>Total CRDP Funding:			$1,000,000 ($71,429 per unit)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kern="1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DDS Factoid:</a:t>
            </a:r>
            <a:r>
              <a:rPr lang="en-US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				</a:t>
            </a:r>
            <a:r>
              <a:rPr lang="en-US" b="1" kern="1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Unique design with only studio and 2-bedroom units.</a:t>
            </a:r>
            <a:br>
              <a:rPr lang="en-US" b="1" kern="1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</a:t>
            </a:r>
            <a:r>
              <a:rPr lang="en-US" b="1" kern="1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kern="1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2400" b="1" dirty="0"/>
          </a:p>
          <a:p>
            <a:pPr>
              <a:spcBef>
                <a:spcPct val="50000"/>
              </a:spcBef>
            </a:pPr>
            <a:r>
              <a:rPr lang="en-US" altLang="en-US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96D5D6-8F54-43BD-8289-7FFAC16C4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18</a:t>
            </a:fld>
            <a:endParaRPr lang="en-US" dirty="0"/>
          </a:p>
        </p:txBody>
      </p:sp>
      <p:pic>
        <p:nvPicPr>
          <p:cNvPr id="3" name="Picture 2" descr="DDS Logo">
            <a:extLst>
              <a:ext uri="{FF2B5EF4-FFF2-40B4-BE49-F238E27FC236}">
                <a16:creationId xmlns:a16="http://schemas.microsoft.com/office/drawing/2014/main" id="{DAAA9E43-4878-1148-1E72-ECB821CD8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84" y="6428254"/>
            <a:ext cx="1117927" cy="396864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428281-4B10-1AE1-B775-0EFFEC085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552" y="1800695"/>
            <a:ext cx="4333265" cy="22647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8FF26E-BCCA-A80D-4290-2CFA11202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548" y="1814874"/>
            <a:ext cx="2104859" cy="11182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5A0B11-E3B1-EF22-1DE4-048021A88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778" y="1814874"/>
            <a:ext cx="1961465" cy="21311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CB580D-99A4-D666-972E-BF351BF767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3548" y="3022903"/>
            <a:ext cx="2118320" cy="11182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87123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A38C5-00CB-4CAF-BAA5-9B32A74BB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979" y="144714"/>
            <a:ext cx="75438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Community Resource Development Plan (CRDP)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AAA25-44A8-46A4-9375-A182B52A0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194560"/>
            <a:ext cx="7480819" cy="3071123"/>
          </a:xfrm>
          <a:ln w="38100">
            <a:noFill/>
          </a:ln>
        </p:spPr>
        <p:txBody>
          <a:bodyPr>
            <a:normAutofit fontScale="25000" lnSpcReduction="20000"/>
          </a:bodyPr>
          <a:lstStyle/>
          <a:p>
            <a:pPr lvl="1"/>
            <a:endParaRPr lang="en-US" sz="1500" dirty="0">
              <a:latin typeface="Trebuchet MS" panose="020B0603020202020204" pitchFamily="34" charset="0"/>
            </a:endParaRPr>
          </a:p>
          <a:p>
            <a:pPr marL="514350" lvl="1" indent="-36433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Welfare and Institutions Code section 4679 was added to address Community Placement Plan (CPP) funding for the needs of individuals with I/DD who live in the community.  DDS identifies this funding as </a:t>
            </a:r>
            <a:r>
              <a:rPr lang="en-US" sz="5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CPP/CRDP</a:t>
            </a: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50019" lvl="1" indent="0">
              <a:lnSpc>
                <a:spcPct val="120000"/>
              </a:lnSpc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36433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Currently, DDS provides an annual allocation of approximately $78M in CPP funds to the Regional Centers. Of the total CPP fund amount, approximately $27M is allocated to the Regional Centers for the development of resources.</a:t>
            </a:r>
          </a:p>
          <a:p>
            <a:pPr marL="514350" lvl="1" indent="-36433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36433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DDS has authorization to allocate the remaining CPP funds to Regional Centers to support development of proposed </a:t>
            </a:r>
            <a:r>
              <a:rPr lang="en-US" sz="5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CRDP</a:t>
            </a: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 resources when DDS has determined that sufficient funding has been appropriated and reserved for CPP.  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36433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Guidelines that include procedures and timelines can be found on the DDS website at </a:t>
            </a: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https://www.dds.ca.gov/services/cpp/</a:t>
            </a:r>
            <a:endParaRPr lang="en-US" sz="5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500" dirty="0">
              <a:latin typeface="Trebuchet MS" panose="020B0603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1E6E-546B-4D66-8434-4A075C04D79C}" type="slidenum">
              <a:rPr lang="en-US" smtClean="0"/>
              <a:t>2</a:t>
            </a:fld>
            <a:endParaRPr lang="en-US" dirty="0"/>
          </a:p>
        </p:txBody>
      </p:sp>
      <p:pic>
        <p:nvPicPr>
          <p:cNvPr id="4" name="Picture 3" descr="DDS Logo">
            <a:extLst>
              <a:ext uri="{FF2B5EF4-FFF2-40B4-BE49-F238E27FC236}">
                <a16:creationId xmlns:a16="http://schemas.microsoft.com/office/drawing/2014/main" id="{6318BAF5-6222-4B84-AE52-BF4BBC0CF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84" y="6428254"/>
            <a:ext cx="1117927" cy="396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013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84" y="286604"/>
            <a:ext cx="8929526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DDS – CPP/CRDP Multifamily Housing Presentation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085" y="2251758"/>
            <a:ext cx="7439550" cy="3350419"/>
          </a:xfrm>
        </p:spPr>
        <p:txBody>
          <a:bodyPr>
            <a:noAutofit/>
          </a:bodyPr>
          <a:lstStyle/>
          <a:p>
            <a:pPr marL="0" indent="0">
              <a:lnSpc>
                <a:spcPct val="0"/>
              </a:lnSpc>
              <a:buNone/>
            </a:pP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0"/>
              </a:lnSpc>
              <a:buNone/>
            </a:pP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kinds of projects are eligible?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there a maximum award?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of funding: capital, subsidy, other?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Utilization of the program?</a:t>
            </a:r>
          </a:p>
          <a:p>
            <a:pPr marL="150876" lvl="1" indent="0">
              <a:buNone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Timelines for the use of funds?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process?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1E6E-546B-4D66-8434-4A075C04D79C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 descr="DDS Logo">
            <a:extLst>
              <a:ext uri="{FF2B5EF4-FFF2-40B4-BE49-F238E27FC236}">
                <a16:creationId xmlns:a16="http://schemas.microsoft.com/office/drawing/2014/main" id="{D4FE43BF-36DD-E477-2269-F3F270A20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84" y="6428254"/>
            <a:ext cx="1117927" cy="396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1646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7501B-FD85-4394-A258-AC71B3EA6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930" y="315457"/>
            <a:ext cx="7958433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Allowable Uses of CPP/CRDP 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Multifamily Housing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EC3D9-3157-4C06-B599-C29E6F5F8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241551"/>
            <a:ext cx="7543800" cy="3017520"/>
          </a:xfrm>
          <a:ln w="28575">
            <a:noFill/>
          </a:ln>
        </p:spPr>
        <p:txBody>
          <a:bodyPr>
            <a:normAutofit/>
          </a:bodyPr>
          <a:lstStyle/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    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Predevelopment</a:t>
            </a:r>
          </a:p>
          <a:p>
            <a:pPr>
              <a:lnSpc>
                <a:spcPct val="0"/>
              </a:lnSpc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    Acquisition</a:t>
            </a:r>
          </a:p>
          <a:p>
            <a:pPr>
              <a:lnSpc>
                <a:spcPct val="0"/>
              </a:lnSpc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    Renovation</a:t>
            </a:r>
          </a:p>
          <a:p>
            <a:pPr>
              <a:lnSpc>
                <a:spcPct val="0"/>
              </a:lnSpc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    New Construction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1E6E-546B-4D66-8434-4A075C04D79C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627" y="2241551"/>
            <a:ext cx="2223575" cy="171498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glow rad="101600">
              <a:schemeClr val="bg1">
                <a:alpha val="40000"/>
              </a:schemeClr>
            </a:glow>
            <a:outerShdw blurRad="50800" dist="50800" dir="5400000" algn="ctr" rotWithShape="0">
              <a:schemeClr val="bg1"/>
            </a:outerShdw>
            <a:reflection blurRad="6350" stA="50000" endA="300" endPos="90000" dir="5400000" sy="-100000" algn="bl" rotWithShape="0"/>
          </a:effectLst>
        </p:spPr>
      </p:pic>
      <p:pic>
        <p:nvPicPr>
          <p:cNvPr id="7" name="Picture 6" descr="DDS Logo">
            <a:extLst>
              <a:ext uri="{FF2B5EF4-FFF2-40B4-BE49-F238E27FC236}">
                <a16:creationId xmlns:a16="http://schemas.microsoft.com/office/drawing/2014/main" id="{68D38300-352C-DDC3-E933-F060655139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84" y="6428254"/>
            <a:ext cx="1117927" cy="396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494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2791A-E533-45CD-A64C-AEA8B8F95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382" y="402336"/>
            <a:ext cx="7595235" cy="11635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DDS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Regional Center 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CRDP Application Submittal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F828A-B9D8-4F59-84E2-003752851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382" y="2218473"/>
            <a:ext cx="7679531" cy="2811781"/>
          </a:xfrm>
          <a:ln w="28575"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Regional Center submits a project summary/application to DDS that includes, but not limited to:</a:t>
            </a:r>
          </a:p>
          <a:p>
            <a:pPr marL="0" indent="0">
              <a:buNone/>
            </a:pPr>
            <a:endParaRPr lang="en-US" sz="825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Readiness, proposed development timeline.</a:t>
            </a:r>
          </a:p>
          <a:p>
            <a:pPr marL="600075" lvl="1" indent="-257175">
              <a:lnSpc>
                <a:spcPct val="0"/>
              </a:lnSpc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Location, proximity to amenities/transportation, DDS unit composition, etc.</a:t>
            </a:r>
          </a:p>
          <a:p>
            <a:pPr lvl="1">
              <a:lnSpc>
                <a:spcPct val="0"/>
              </a:lnSpc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Finance structure and related loan documents.</a:t>
            </a:r>
          </a:p>
          <a:p>
            <a:pPr lvl="1">
              <a:lnSpc>
                <a:spcPct val="0"/>
              </a:lnSpc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Experience, capacity, and roles of development team/partners.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</p:spPr>
        <p:txBody>
          <a:bodyPr/>
          <a:lstStyle/>
          <a:p>
            <a:fld id="{9ECA1E6E-546B-4D66-8434-4A075C04D79C}" type="slidenum">
              <a:rPr lang="en-US" smtClean="0"/>
              <a:t>5</a:t>
            </a:fld>
            <a:endParaRPr lang="en-US" dirty="0"/>
          </a:p>
        </p:txBody>
      </p:sp>
      <p:pic>
        <p:nvPicPr>
          <p:cNvPr id="16" name="Graphic 15" descr="Bar graph with upward trend">
            <a:extLst>
              <a:ext uri="{FF2B5EF4-FFF2-40B4-BE49-F238E27FC236}">
                <a16:creationId xmlns:a16="http://schemas.microsoft.com/office/drawing/2014/main" id="{72969ADB-873A-46FE-8246-1A423F220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7592" y="5074920"/>
            <a:ext cx="914400" cy="914400"/>
          </a:xfrm>
          <a:prstGeom prst="rect">
            <a:avLst/>
          </a:prstGeom>
        </p:spPr>
      </p:pic>
      <p:pic>
        <p:nvPicPr>
          <p:cNvPr id="18" name="Graphic 17" descr="Workflow RTL">
            <a:extLst>
              <a:ext uri="{FF2B5EF4-FFF2-40B4-BE49-F238E27FC236}">
                <a16:creationId xmlns:a16="http://schemas.microsoft.com/office/drawing/2014/main" id="{BB078FAE-6BA1-4948-BF70-6B256F00E2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99232" y="5070875"/>
            <a:ext cx="914400" cy="914400"/>
          </a:xfrm>
          <a:prstGeom prst="rect">
            <a:avLst/>
          </a:prstGeom>
        </p:spPr>
      </p:pic>
      <p:pic>
        <p:nvPicPr>
          <p:cNvPr id="20" name="Graphic 19" descr="Checklist">
            <a:extLst>
              <a:ext uri="{FF2B5EF4-FFF2-40B4-BE49-F238E27FC236}">
                <a16:creationId xmlns:a16="http://schemas.microsoft.com/office/drawing/2014/main" id="{0ABDC8D2-8D1C-4B39-9132-15C19674AB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71999" y="5070875"/>
            <a:ext cx="914400" cy="914400"/>
          </a:xfrm>
          <a:prstGeom prst="rect">
            <a:avLst/>
          </a:prstGeom>
        </p:spPr>
      </p:pic>
      <p:pic>
        <p:nvPicPr>
          <p:cNvPr id="22" name="Graphic 21" descr="New Wheelchair">
            <a:extLst>
              <a:ext uri="{FF2B5EF4-FFF2-40B4-BE49-F238E27FC236}">
                <a16:creationId xmlns:a16="http://schemas.microsoft.com/office/drawing/2014/main" id="{5FDFAF3B-1339-49DA-BEAD-FAB16CFC9B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36208" y="5030254"/>
            <a:ext cx="914400" cy="914400"/>
          </a:xfrm>
          <a:prstGeom prst="rect">
            <a:avLst/>
          </a:prstGeom>
        </p:spPr>
      </p:pic>
      <p:pic>
        <p:nvPicPr>
          <p:cNvPr id="6" name="Picture 5" descr="DDS Logo">
            <a:extLst>
              <a:ext uri="{FF2B5EF4-FFF2-40B4-BE49-F238E27FC236}">
                <a16:creationId xmlns:a16="http://schemas.microsoft.com/office/drawing/2014/main" id="{821052F2-87E7-6F98-43B7-929648E08B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84" y="6428254"/>
            <a:ext cx="1117927" cy="396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3073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9">
            <a:extLst>
              <a:ext uri="{FF2B5EF4-FFF2-40B4-BE49-F238E27FC236}">
                <a16:creationId xmlns:a16="http://schemas.microsoft.com/office/drawing/2014/main" id="{B43ED999-F4DD-4136-A362-153A16D565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596508"/>
              </p:ext>
            </p:extLst>
          </p:nvPr>
        </p:nvGraphicFramePr>
        <p:xfrm>
          <a:off x="360485" y="320040"/>
          <a:ext cx="8695592" cy="5687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CC0FB-13C3-4127-A20B-DCB6B4DEE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Picture 1" descr="DDS Logo">
            <a:extLst>
              <a:ext uri="{FF2B5EF4-FFF2-40B4-BE49-F238E27FC236}">
                <a16:creationId xmlns:a16="http://schemas.microsoft.com/office/drawing/2014/main" id="{EA22D1FD-589D-AB7E-82BF-183DC9EBD1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84" y="6428254"/>
            <a:ext cx="1117927" cy="396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820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17" y="1004892"/>
            <a:ext cx="8994227" cy="816025"/>
          </a:xfrm>
        </p:spPr>
        <p:txBody>
          <a:bodyPr>
            <a:noAutofit/>
          </a:bodyPr>
          <a:lstStyle/>
          <a:p>
            <a:pPr algn="ctr"/>
            <a:r>
              <a:rPr lang="en-US" sz="4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Key Elements and Benefits of Including Individuals with ID/DD - “Set-Aside” Model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1E6E-546B-4D66-8434-4A075C04D79C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26928" y="2699380"/>
            <a:ext cx="2804922" cy="2187664"/>
          </a:xfrm>
          <a:prstGeom prst="rect">
            <a:avLst/>
          </a:prstGeom>
          <a:ln w="28575">
            <a:noFill/>
          </a:ln>
        </p:spPr>
        <p:txBody>
          <a:bodyPr vert="horz" lIns="0" tIns="34290" rIns="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5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   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Use Restriction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Affordability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Accessibility </a:t>
            </a:r>
          </a:p>
          <a:p>
            <a:pPr marL="260747" indent="-260747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Leveraging of Housing Resources 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323594" y="2870830"/>
            <a:ext cx="3324606" cy="2016214"/>
          </a:xfrm>
          <a:ln w="28575">
            <a:noFill/>
          </a:ln>
        </p:spPr>
        <p:txBody>
          <a:bodyPr>
            <a:normAutofit fontScale="85000" lnSpcReduction="10000"/>
          </a:bodyPr>
          <a:lstStyle/>
          <a:p>
            <a:pPr>
              <a:lnSpc>
                <a:spcPct val="0"/>
              </a:lnSpc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 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Independent/Supportive Living</a:t>
            </a:r>
          </a:p>
          <a:p>
            <a:pPr marL="260747" indent="-260747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Elevate individuals/families with greatest needs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   Integrated Supportive  Services              </a:t>
            </a:r>
          </a:p>
          <a:p>
            <a:pPr marL="89297" indent="-89297"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   Community Integration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23594" y="252240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Regional Center: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6928" y="2522404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DDS:</a:t>
            </a:r>
          </a:p>
        </p:txBody>
      </p:sp>
      <p:pic>
        <p:nvPicPr>
          <p:cNvPr id="3" name="Picture 2" descr="DDS Logo">
            <a:extLst>
              <a:ext uri="{FF2B5EF4-FFF2-40B4-BE49-F238E27FC236}">
                <a16:creationId xmlns:a16="http://schemas.microsoft.com/office/drawing/2014/main" id="{07E798F0-8523-375F-F0DD-83C93DAAF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84" y="6428254"/>
            <a:ext cx="1117927" cy="396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3760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-94593" y="498100"/>
            <a:ext cx="88392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/>
              <a:t> 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DDS/Regional Center Multifamily Production 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      FY 2007/08 to FY 2024/25</a:t>
            </a:r>
            <a:br>
              <a:rPr lang="en-US" altLang="en-US" sz="2400" b="1" dirty="0"/>
            </a:br>
            <a:endParaRPr lang="en-US" altLang="en-US" sz="2400" b="1" dirty="0"/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en-US" altLang="en-US" sz="2000" dirty="0"/>
              <a:t> 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Total CPP/CRDP Funds – $64,171,900 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Total Projects Completed and In-Progress – 51  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Total Housing Units – 3,994 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Total DDS/Regional Center Set Aside Units – 697  </a:t>
            </a:r>
          </a:p>
          <a:p>
            <a:pPr lvl="2">
              <a:spcBef>
                <a:spcPct val="50000"/>
              </a:spcBef>
              <a:buFontTx/>
              <a:buChar char="•"/>
            </a:pPr>
            <a:endParaRPr lang="en-US" altLang="en-US" dirty="0"/>
          </a:p>
          <a:p>
            <a:pPr>
              <a:spcBef>
                <a:spcPct val="50000"/>
              </a:spcBef>
            </a:pPr>
            <a:r>
              <a:rPr lang="en-US" altLang="en-US" dirty="0"/>
              <a:t>.</a:t>
            </a:r>
          </a:p>
        </p:txBody>
      </p:sp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 bwMode="auto">
          <a:xfrm>
            <a:off x="3003716" y="4857179"/>
            <a:ext cx="2226105" cy="1438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96D5D6-8F54-43BD-8289-7FFAC16C4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Picture 2" descr="DDS Logo">
            <a:extLst>
              <a:ext uri="{FF2B5EF4-FFF2-40B4-BE49-F238E27FC236}">
                <a16:creationId xmlns:a16="http://schemas.microsoft.com/office/drawing/2014/main" id="{B78A4E04-3E95-DF94-B4DF-C2A38B379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84" y="6428254"/>
            <a:ext cx="1117927" cy="396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1102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52399" y="795692"/>
            <a:ext cx="8955083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/>
              <a:t>  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DDS/Regional Center Multifamily Production                     FY 2007/08 to 2024/25 – Permanent Loans</a:t>
            </a:r>
            <a:br>
              <a:rPr lang="en-US" altLang="en-US" sz="2400" b="1" dirty="0"/>
            </a:br>
            <a:endParaRPr lang="en-US" altLang="en-US" sz="2400" b="1" dirty="0"/>
          </a:p>
          <a:p>
            <a:pPr marL="1657350" lvl="3" indent="-28575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dirty="0"/>
              <a:t>14 permanent loan conversions</a:t>
            </a:r>
          </a:p>
          <a:p>
            <a:pPr marL="1657350" lvl="3" indent="-28575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dirty="0"/>
              <a:t>Total units – 978 </a:t>
            </a:r>
          </a:p>
          <a:p>
            <a:pPr marL="1657350" lvl="3" indent="-28575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dirty="0"/>
              <a:t>Total DDS/Regional Center set aside units – 180 units                            </a:t>
            </a:r>
          </a:p>
          <a:p>
            <a:pPr marL="1657350" lvl="3" indent="-28575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dirty="0"/>
              <a:t> Total development costs – $573,754,241 (approximately $586,661 per unit)</a:t>
            </a:r>
          </a:p>
          <a:p>
            <a:pPr marL="1657350" lvl="3" indent="-28575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dirty="0"/>
              <a:t> Total CRDP funding – $15,862,770 (approximately $88,127 per unit)</a:t>
            </a:r>
          </a:p>
          <a:p>
            <a:pPr lvl="2">
              <a:spcBef>
                <a:spcPct val="50000"/>
              </a:spcBef>
              <a:buFontTx/>
              <a:buChar char="•"/>
            </a:pPr>
            <a:endParaRPr lang="en-US" altLang="en-US" dirty="0"/>
          </a:p>
          <a:p>
            <a:pPr lvl="2">
              <a:spcBef>
                <a:spcPct val="50000"/>
              </a:spcBef>
            </a:pPr>
            <a:endParaRPr lang="en-US" altLang="en-US" dirty="0"/>
          </a:p>
          <a:p>
            <a:pPr>
              <a:spcBef>
                <a:spcPct val="50000"/>
              </a:spcBef>
            </a:pPr>
            <a:r>
              <a:rPr lang="en-US" altLang="en-US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96D5D6-8F54-43BD-8289-7FFAC16C4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615C89-0F8A-7B7D-82FD-445B1E513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590" y="4416560"/>
            <a:ext cx="3730700" cy="17324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DDS Logo">
            <a:extLst>
              <a:ext uri="{FF2B5EF4-FFF2-40B4-BE49-F238E27FC236}">
                <a16:creationId xmlns:a16="http://schemas.microsoft.com/office/drawing/2014/main" id="{A02C239B-0DC4-F173-E2AE-3E3D7BC0C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18" y="6428047"/>
            <a:ext cx="1117927" cy="396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435313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4359</TotalTime>
  <Words>1310</Words>
  <Application>Microsoft Office PowerPoint</Application>
  <PresentationFormat>On-screen Show (4:3)</PresentationFormat>
  <Paragraphs>242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Trebuchet MS</vt:lpstr>
      <vt:lpstr>Wingdings</vt:lpstr>
      <vt:lpstr>Retrospect</vt:lpstr>
      <vt:lpstr>  Office of Community Development  Multifamily Housing Presentation February 5, 2025  -From Proposal to Approval- </vt:lpstr>
      <vt:lpstr>Community Resource Development Plan (CRDP)   </vt:lpstr>
      <vt:lpstr>DDS – CPP/CRDP Multifamily Housing Presentation Objectives</vt:lpstr>
      <vt:lpstr>Allowable Uses of CPP/CRDP  Multifamily Housing Funds</vt:lpstr>
      <vt:lpstr>DDS and Regional Center  CRDP Application Submittal</vt:lpstr>
      <vt:lpstr>PowerPoint Presentation</vt:lpstr>
      <vt:lpstr>Key Elements and Benefits of Including Individuals with ID/DD - “Set-Aside” Model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Dept. of Developmental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Multifamily Housing Financing Process Overview  -From Proposal to CalHFA Board Meeting-</dc:title>
  <dc:creator>Morgan, Jim@DDS</dc:creator>
  <cp:lastModifiedBy>David Manson</cp:lastModifiedBy>
  <cp:revision>73</cp:revision>
  <cp:lastPrinted>2025-01-28T18:50:29Z</cp:lastPrinted>
  <dcterms:created xsi:type="dcterms:W3CDTF">2019-04-04T17:08:17Z</dcterms:created>
  <dcterms:modified xsi:type="dcterms:W3CDTF">2025-01-29T16:46:14Z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WatermarkLocations">
    <vt:lpwstr>Retrospect:11</vt:lpwstr>
  </property>
  <property fmtid="{D5CDD505-2E9C-101B-9397-08002B2CF9AE}" pid="3" name="ClassificationWatermarkText">
    <vt:lpwstr>PROTECTED INFORMATION</vt:lpwstr>
  </property>
</Properties>
</file>