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0"/>
  </p:notesMasterIdLst>
  <p:sldIdLst>
    <p:sldId id="299" r:id="rId2"/>
    <p:sldId id="291" r:id="rId3"/>
    <p:sldId id="351" r:id="rId4"/>
    <p:sldId id="375" r:id="rId5"/>
    <p:sldId id="263" r:id="rId6"/>
    <p:sldId id="376" r:id="rId7"/>
    <p:sldId id="378" r:id="rId8"/>
    <p:sldId id="380" r:id="rId9"/>
    <p:sldId id="277" r:id="rId10"/>
    <p:sldId id="377" r:id="rId11"/>
    <p:sldId id="370" r:id="rId12"/>
    <p:sldId id="379" r:id="rId13"/>
    <p:sldId id="355" r:id="rId14"/>
    <p:sldId id="373" r:id="rId15"/>
    <p:sldId id="356" r:id="rId16"/>
    <p:sldId id="372" r:id="rId17"/>
    <p:sldId id="353" r:id="rId18"/>
    <p:sldId id="321" r:id="rId19"/>
  </p:sldIdLst>
  <p:sldSz cx="9753600" cy="7315200"/>
  <p:notesSz cx="6954838" cy="9236075"/>
  <p:embeddedFontLst>
    <p:embeddedFont>
      <p:font typeface="Century Gothic" panose="020B0502020202020204" pitchFamily="34" charset="0"/>
      <p:regular r:id="rId21"/>
      <p:bold r:id="rId22"/>
      <p:italic r:id="rId23"/>
      <p:boldItalic r:id="rId24"/>
    </p:embeddedFont>
    <p:embeddedFont>
      <p:font typeface="Tahoma" panose="020B0604030504040204" pitchFamily="34" charset="0"/>
      <p:regular r:id="rId25"/>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alie Goulding"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65" autoAdjust="0"/>
    <p:restoredTop sz="94622" autoAdjust="0"/>
  </p:normalViewPr>
  <p:slideViewPr>
    <p:cSldViewPr>
      <p:cViewPr varScale="1">
        <p:scale>
          <a:sx n="85" d="100"/>
          <a:sy n="85" d="100"/>
        </p:scale>
        <p:origin x="1253"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3763" cy="463408"/>
          </a:xfrm>
          <a:prstGeom prst="rect">
            <a:avLst/>
          </a:prstGeom>
        </p:spPr>
        <p:txBody>
          <a:bodyPr vert="horz" lIns="92519" tIns="46259" rIns="92519" bIns="46259" rtlCol="0"/>
          <a:lstStyle>
            <a:lvl1pPr algn="l">
              <a:defRPr sz="1200"/>
            </a:lvl1pPr>
          </a:lstStyle>
          <a:p>
            <a:endParaRPr lang="en-US"/>
          </a:p>
        </p:txBody>
      </p:sp>
      <p:sp>
        <p:nvSpPr>
          <p:cNvPr id="3" name="Date Placeholder 2"/>
          <p:cNvSpPr>
            <a:spLocks noGrp="1"/>
          </p:cNvSpPr>
          <p:nvPr>
            <p:ph type="dt" idx="1"/>
          </p:nvPr>
        </p:nvSpPr>
        <p:spPr>
          <a:xfrm>
            <a:off x="3939467" y="1"/>
            <a:ext cx="3013763" cy="463408"/>
          </a:xfrm>
          <a:prstGeom prst="rect">
            <a:avLst/>
          </a:prstGeom>
        </p:spPr>
        <p:txBody>
          <a:bodyPr vert="horz" lIns="92519" tIns="46259" rIns="92519" bIns="46259" rtlCol="0"/>
          <a:lstStyle>
            <a:lvl1pPr algn="r">
              <a:defRPr sz="1200"/>
            </a:lvl1pPr>
          </a:lstStyle>
          <a:p>
            <a:fld id="{80438E23-51B8-4E63-B787-7F121F11AE22}" type="datetimeFigureOut">
              <a:rPr lang="en-US" smtClean="0"/>
              <a:t>1/31/2025</a:t>
            </a:fld>
            <a:endParaRPr lang="en-US"/>
          </a:p>
        </p:txBody>
      </p:sp>
      <p:sp>
        <p:nvSpPr>
          <p:cNvPr id="4" name="Slide Image Placeholder 3"/>
          <p:cNvSpPr>
            <a:spLocks noGrp="1" noRot="1" noChangeAspect="1"/>
          </p:cNvSpPr>
          <p:nvPr>
            <p:ph type="sldImg" idx="2"/>
          </p:nvPr>
        </p:nvSpPr>
        <p:spPr>
          <a:xfrm>
            <a:off x="1398588" y="1154113"/>
            <a:ext cx="4157662" cy="3117850"/>
          </a:xfrm>
          <a:prstGeom prst="rect">
            <a:avLst/>
          </a:prstGeom>
          <a:noFill/>
          <a:ln w="12700">
            <a:solidFill>
              <a:prstClr val="black"/>
            </a:solidFill>
          </a:ln>
        </p:spPr>
        <p:txBody>
          <a:bodyPr vert="horz" lIns="92519" tIns="46259" rIns="92519" bIns="46259" rtlCol="0" anchor="ctr"/>
          <a:lstStyle/>
          <a:p>
            <a:endParaRPr lang="en-US"/>
          </a:p>
        </p:txBody>
      </p:sp>
      <p:sp>
        <p:nvSpPr>
          <p:cNvPr id="5" name="Notes Placeholder 4"/>
          <p:cNvSpPr>
            <a:spLocks noGrp="1"/>
          </p:cNvSpPr>
          <p:nvPr>
            <p:ph type="body" sz="quarter" idx="3"/>
          </p:nvPr>
        </p:nvSpPr>
        <p:spPr>
          <a:xfrm>
            <a:off x="695484" y="4444862"/>
            <a:ext cx="5563870" cy="3636705"/>
          </a:xfrm>
          <a:prstGeom prst="rect">
            <a:avLst/>
          </a:prstGeom>
        </p:spPr>
        <p:txBody>
          <a:bodyPr vert="horz" lIns="92519" tIns="46259" rIns="92519" bIns="4625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0"/>
            <a:ext cx="3013763" cy="463407"/>
          </a:xfrm>
          <a:prstGeom prst="rect">
            <a:avLst/>
          </a:prstGeom>
        </p:spPr>
        <p:txBody>
          <a:bodyPr vert="horz" lIns="92519" tIns="46259" rIns="92519" bIns="46259" rtlCol="0" anchor="b"/>
          <a:lstStyle>
            <a:lvl1pPr algn="l">
              <a:defRPr sz="1200"/>
            </a:lvl1pPr>
          </a:lstStyle>
          <a:p>
            <a:endParaRPr lang="en-US"/>
          </a:p>
        </p:txBody>
      </p:sp>
      <p:sp>
        <p:nvSpPr>
          <p:cNvPr id="7" name="Slide Number Placeholder 6"/>
          <p:cNvSpPr>
            <a:spLocks noGrp="1"/>
          </p:cNvSpPr>
          <p:nvPr>
            <p:ph type="sldNum" sz="quarter" idx="5"/>
          </p:nvPr>
        </p:nvSpPr>
        <p:spPr>
          <a:xfrm>
            <a:off x="3939467" y="8772670"/>
            <a:ext cx="3013763" cy="463407"/>
          </a:xfrm>
          <a:prstGeom prst="rect">
            <a:avLst/>
          </a:prstGeom>
        </p:spPr>
        <p:txBody>
          <a:bodyPr vert="horz" lIns="92519" tIns="46259" rIns="92519" bIns="46259" rtlCol="0" anchor="b"/>
          <a:lstStyle>
            <a:lvl1pPr algn="r">
              <a:defRPr sz="1200"/>
            </a:lvl1pPr>
          </a:lstStyle>
          <a:p>
            <a:fld id="{8B56E50A-24DA-48D0-ADF0-8CCC661F6B3A}" type="slidenum">
              <a:rPr lang="en-US" smtClean="0"/>
              <a:t>‹#›</a:t>
            </a:fld>
            <a:endParaRPr lang="en-US"/>
          </a:p>
        </p:txBody>
      </p:sp>
    </p:spTree>
    <p:extLst>
      <p:ext uri="{BB962C8B-B14F-4D97-AF65-F5344CB8AC3E}">
        <p14:creationId xmlns:p14="http://schemas.microsoft.com/office/powerpoint/2010/main" val="4008367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8791241-CD45-4B35-8922-208326637BA6}" type="slidenum">
              <a:rPr lang="en-US" smtClean="0"/>
              <a:pPr>
                <a:defRPr/>
              </a:pPr>
              <a:t>2</a:t>
            </a:fld>
            <a:endParaRPr lang="en-US"/>
          </a:p>
        </p:txBody>
      </p:sp>
    </p:spTree>
    <p:extLst>
      <p:ext uri="{BB962C8B-B14F-4D97-AF65-F5344CB8AC3E}">
        <p14:creationId xmlns:p14="http://schemas.microsoft.com/office/powerpoint/2010/main" val="1264504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8791241-CD45-4B35-8922-208326637BA6}" type="slidenum">
              <a:rPr lang="en-US" smtClean="0"/>
              <a:pPr>
                <a:defRPr/>
              </a:pPr>
              <a:t>3</a:t>
            </a:fld>
            <a:endParaRPr lang="en-US"/>
          </a:p>
        </p:txBody>
      </p:sp>
    </p:spTree>
    <p:extLst>
      <p:ext uri="{BB962C8B-B14F-4D97-AF65-F5344CB8AC3E}">
        <p14:creationId xmlns:p14="http://schemas.microsoft.com/office/powerpoint/2010/main" val="1905286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8791241-CD45-4B35-8922-208326637BA6}" type="slidenum">
              <a:rPr lang="en-US" smtClean="0"/>
              <a:pPr>
                <a:defRPr/>
              </a:pPr>
              <a:t>11</a:t>
            </a:fld>
            <a:endParaRPr lang="en-US"/>
          </a:p>
        </p:txBody>
      </p:sp>
    </p:spTree>
    <p:extLst>
      <p:ext uri="{BB962C8B-B14F-4D97-AF65-F5344CB8AC3E}">
        <p14:creationId xmlns:p14="http://schemas.microsoft.com/office/powerpoint/2010/main" val="2692239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8791241-CD45-4B35-8922-208326637BA6}" type="slidenum">
              <a:rPr lang="en-US" smtClean="0"/>
              <a:pPr>
                <a:defRPr/>
              </a:pPr>
              <a:t>14</a:t>
            </a:fld>
            <a:endParaRPr lang="en-US"/>
          </a:p>
        </p:txBody>
      </p:sp>
    </p:spTree>
    <p:extLst>
      <p:ext uri="{BB962C8B-B14F-4D97-AF65-F5344CB8AC3E}">
        <p14:creationId xmlns:p14="http://schemas.microsoft.com/office/powerpoint/2010/main" val="3422974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8791241-CD45-4B35-8922-208326637BA6}" type="slidenum">
              <a:rPr lang="en-US" smtClean="0"/>
              <a:pPr>
                <a:defRPr/>
              </a:pPr>
              <a:t>16</a:t>
            </a:fld>
            <a:endParaRPr lang="en-US"/>
          </a:p>
        </p:txBody>
      </p:sp>
    </p:spTree>
    <p:extLst>
      <p:ext uri="{BB962C8B-B14F-4D97-AF65-F5344CB8AC3E}">
        <p14:creationId xmlns:p14="http://schemas.microsoft.com/office/powerpoint/2010/main" val="3451459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541" y="6827520"/>
            <a:ext cx="9751060" cy="4876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756604"/>
            <a:ext cx="9751060" cy="68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77824" y="809549"/>
            <a:ext cx="8046720" cy="3803904"/>
          </a:xfrm>
        </p:spPr>
        <p:txBody>
          <a:bodyPr anchor="b">
            <a:normAutofit/>
          </a:bodyPr>
          <a:lstStyle>
            <a:lvl1pPr algn="l">
              <a:lnSpc>
                <a:spcPct val="85000"/>
              </a:lnSpc>
              <a:defRPr sz="8534" spc="-53"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80041" y="4752662"/>
            <a:ext cx="8046720" cy="1219200"/>
          </a:xfrm>
        </p:spPr>
        <p:txBody>
          <a:bodyPr lIns="91440" rIns="91440">
            <a:normAutofit/>
          </a:bodyPr>
          <a:lstStyle>
            <a:lvl1pPr marL="0" indent="0" algn="l">
              <a:buNone/>
              <a:defRPr sz="2560" cap="all" spc="213" baseline="0">
                <a:solidFill>
                  <a:schemeClr val="tx2"/>
                </a:solidFill>
                <a:latin typeface="+mj-lt"/>
              </a:defRPr>
            </a:lvl1pPr>
            <a:lvl2pPr marL="487695" indent="0" algn="ctr">
              <a:buNone/>
              <a:defRPr sz="2560"/>
            </a:lvl2pPr>
            <a:lvl3pPr marL="975390" indent="0" algn="ctr">
              <a:buNone/>
              <a:defRPr sz="2560"/>
            </a:lvl3pPr>
            <a:lvl4pPr marL="1463086" indent="0" algn="ctr">
              <a:buNone/>
              <a:defRPr sz="2133"/>
            </a:lvl4pPr>
            <a:lvl5pPr marL="1950781" indent="0" algn="ctr">
              <a:buNone/>
              <a:defRPr sz="2133"/>
            </a:lvl5pPr>
            <a:lvl6pPr marL="2438476" indent="0" algn="ctr">
              <a:buNone/>
              <a:defRPr sz="2133"/>
            </a:lvl6pPr>
            <a:lvl7pPr marL="2926171" indent="0" algn="ctr">
              <a:buNone/>
              <a:defRPr sz="2133"/>
            </a:lvl7pPr>
            <a:lvl8pPr marL="3413867" indent="0" algn="ctr">
              <a:buNone/>
              <a:defRPr sz="2133"/>
            </a:lvl8pPr>
            <a:lvl9pPr marL="3901562" indent="0" algn="ctr">
              <a:buNone/>
              <a:defRPr sz="213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B1BDD60-3E1F-4E87-B939-6B997072BDF9}" type="slidenum">
              <a:rPr lang="en-US" smtClean="0"/>
              <a:pPr>
                <a:defRPr/>
              </a:pPr>
              <a:t>‹#›</a:t>
            </a:fld>
            <a:endParaRPr lang="en-US"/>
          </a:p>
        </p:txBody>
      </p:sp>
      <p:cxnSp>
        <p:nvCxnSpPr>
          <p:cNvPr id="9" name="Straight Connector 8"/>
          <p:cNvCxnSpPr/>
          <p:nvPr/>
        </p:nvCxnSpPr>
        <p:spPr>
          <a:xfrm>
            <a:off x="966127" y="4632960"/>
            <a:ext cx="790041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8670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5283200"/>
            <a:ext cx="9751060"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5242748"/>
            <a:ext cx="9751060" cy="68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77824" y="5413248"/>
            <a:ext cx="8095488" cy="877824"/>
          </a:xfrm>
        </p:spPr>
        <p:txBody>
          <a:bodyPr tIns="0" bIns="0" anchor="b">
            <a:noAutofit/>
          </a:bodyPr>
          <a:lstStyle>
            <a:lvl1pPr>
              <a:defRPr sz="384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3" y="0"/>
            <a:ext cx="9753588" cy="5242748"/>
          </a:xfrm>
          <a:solidFill>
            <a:schemeClr val="bg2">
              <a:lumMod val="90000"/>
            </a:schemeClr>
          </a:solidFill>
        </p:spPr>
        <p:txBody>
          <a:bodyPr lIns="457200" tIns="457200"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endParaRPr lang="en-US" dirty="0"/>
          </a:p>
        </p:txBody>
      </p:sp>
      <p:sp>
        <p:nvSpPr>
          <p:cNvPr id="4" name="Text Placeholder 3"/>
          <p:cNvSpPr>
            <a:spLocks noGrp="1"/>
          </p:cNvSpPr>
          <p:nvPr>
            <p:ph type="body" sz="half" idx="2"/>
          </p:nvPr>
        </p:nvSpPr>
        <p:spPr>
          <a:xfrm>
            <a:off x="877824" y="6300826"/>
            <a:ext cx="8095488" cy="633984"/>
          </a:xfrm>
        </p:spPr>
        <p:txBody>
          <a:bodyPr lIns="91440" tIns="0" rIns="91440" bIns="0">
            <a:normAutofit/>
          </a:bodyPr>
          <a:lstStyle>
            <a:lvl1pPr marL="0" indent="0">
              <a:spcBef>
                <a:spcPts val="0"/>
              </a:spcBef>
              <a:spcAft>
                <a:spcPts val="640"/>
              </a:spcAft>
              <a:buNone/>
              <a:defRPr sz="1600">
                <a:solidFill>
                  <a:srgbClr val="FFFFFF"/>
                </a:solidFill>
              </a:defRPr>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3D89D07-ECDB-47C6-BB01-D3A5CFF99E21}" type="slidenum">
              <a:rPr lang="en-US" smtClean="0"/>
              <a:pPr>
                <a:defRPr/>
              </a:pPr>
              <a:t>‹#›</a:t>
            </a:fld>
            <a:endParaRPr lang="en-US"/>
          </a:p>
        </p:txBody>
      </p:sp>
    </p:spTree>
    <p:extLst>
      <p:ext uri="{BB962C8B-B14F-4D97-AF65-F5344CB8AC3E}">
        <p14:creationId xmlns:p14="http://schemas.microsoft.com/office/powerpoint/2010/main" val="3953937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3E42EE8-05BF-4AB6-9507-8C936C31D2E2}" type="slidenum">
              <a:rPr lang="en-US" smtClean="0"/>
              <a:pPr>
                <a:defRPr/>
              </a:pPr>
              <a:t>‹#›</a:t>
            </a:fld>
            <a:endParaRPr lang="en-US"/>
          </a:p>
        </p:txBody>
      </p:sp>
    </p:spTree>
    <p:extLst>
      <p:ext uri="{BB962C8B-B14F-4D97-AF65-F5344CB8AC3E}">
        <p14:creationId xmlns:p14="http://schemas.microsoft.com/office/powerpoint/2010/main" val="5088700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541" y="6827520"/>
            <a:ext cx="9751060" cy="4876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756604"/>
            <a:ext cx="9751060" cy="68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979921" y="439789"/>
            <a:ext cx="2103120" cy="614389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70561" y="439789"/>
            <a:ext cx="6187440" cy="6143891"/>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3E42EE8-05BF-4AB6-9507-8C936C31D2E2}" type="slidenum">
              <a:rPr lang="en-US" smtClean="0"/>
              <a:pPr>
                <a:defRPr/>
              </a:pPr>
              <a:t>‹#›</a:t>
            </a:fld>
            <a:endParaRPr lang="en-US"/>
          </a:p>
        </p:txBody>
      </p:sp>
    </p:spTree>
    <p:extLst>
      <p:ext uri="{BB962C8B-B14F-4D97-AF65-F5344CB8AC3E}">
        <p14:creationId xmlns:p14="http://schemas.microsoft.com/office/powerpoint/2010/main" val="965710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137920" y="2113280"/>
            <a:ext cx="3942080"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42560" y="2113280"/>
            <a:ext cx="3942080"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59F45792-F4C3-4A7B-AB57-585A373ABB5E}" type="slidenum">
              <a:rPr lang="en-US"/>
              <a:pPr>
                <a:defRPr/>
              </a:pPr>
              <a:t>‹#›</a:t>
            </a:fld>
            <a:endParaRPr lang="en-US"/>
          </a:p>
        </p:txBody>
      </p:sp>
      <p:sp>
        <p:nvSpPr>
          <p:cNvPr id="8" name="Rectangle 7">
            <a:extLst>
              <a:ext uri="{FF2B5EF4-FFF2-40B4-BE49-F238E27FC236}">
                <a16:creationId xmlns:a16="http://schemas.microsoft.com/office/drawing/2014/main" id="{25A54AB3-2558-4A46-9774-2F2C7641B4D8}"/>
              </a:ext>
            </a:extLst>
          </p:cNvPr>
          <p:cNvSpPr/>
          <p:nvPr userDrawn="1"/>
        </p:nvSpPr>
        <p:spPr>
          <a:xfrm>
            <a:off x="325120" y="1625600"/>
            <a:ext cx="9022080" cy="24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Tree>
    <p:extLst>
      <p:ext uri="{BB962C8B-B14F-4D97-AF65-F5344CB8AC3E}">
        <p14:creationId xmlns:p14="http://schemas.microsoft.com/office/powerpoint/2010/main" val="9401889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layout 22">
    <p:bg>
      <p:bgPr>
        <a:solidFill>
          <a:schemeClr val="bg1">
            <a:alpha val="10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0"/>
          </p:nvPr>
        </p:nvSpPr>
        <p:spPr>
          <a:xfrm>
            <a:off x="4572000" y="715264"/>
            <a:ext cx="2757932" cy="552704"/>
          </a:xfrm>
          <a:prstGeom prst="rect">
            <a:avLst/>
          </a:prstGeom>
          <a:noFill/>
          <a:ln w="0" cmpd="sng">
            <a:noFill/>
            <a:prstDash val="solid"/>
          </a:ln>
        </p:spPr>
        <p:txBody>
          <a:bodyPr vert="horz" lIns="0" tIns="0" rIns="0" bIns="0" anchor="t"/>
          <a:lstStyle>
            <a:lvl1pPr marL="0" marR="0" indent="0" algn="l">
              <a:lnSpc>
                <a:spcPts val="3280"/>
              </a:lnSpc>
              <a:spcAft>
                <a:spcPts val="0"/>
              </a:spcAft>
              <a:defRPr/>
            </a:lvl1pPr>
          </a:lstStyle>
          <a:p>
            <a:pPr marL="0" marR="0" indent="0" algn="l">
              <a:lnSpc>
                <a:spcPts val="4100"/>
              </a:lnSpc>
              <a:spcAft>
                <a:spcPts val="0"/>
              </a:spcAft>
            </a:pPr>
            <a:r>
              <a:rPr lang="en-US" sz="3400" b="1" spc="-108">
                <a:solidFill>
                  <a:srgbClr val="FFFFFF"/>
                </a:solidFill>
                <a:latin typeface="Arial" panose="02020603050405020304" pitchFamily="2"/>
              </a:rPr>
              <a:t>Focus (slide 1 </a:t>
            </a:r>
          </a:p>
        </p:txBody>
      </p:sp>
      <p:sp>
        <p:nvSpPr>
          <p:cNvPr id="6" name="Text Placeholder 5"/>
          <p:cNvSpPr>
            <a:spLocks noGrp="1"/>
          </p:cNvSpPr>
          <p:nvPr>
            <p:ph type="body" idx="10"/>
          </p:nvPr>
        </p:nvSpPr>
        <p:spPr>
          <a:xfrm>
            <a:off x="7527544" y="715264"/>
            <a:ext cx="1009396" cy="552704"/>
          </a:xfrm>
          <a:prstGeom prst="rect">
            <a:avLst/>
          </a:prstGeom>
          <a:noFill/>
          <a:ln w="0" cmpd="sng">
            <a:noFill/>
            <a:prstDash val="solid"/>
          </a:ln>
        </p:spPr>
        <p:txBody>
          <a:bodyPr vert="horz" lIns="0" tIns="0" rIns="0" bIns="0" anchor="t"/>
          <a:lstStyle>
            <a:lvl1pPr marL="0" marR="0" indent="0" algn="l">
              <a:lnSpc>
                <a:spcPts val="3280"/>
              </a:lnSpc>
              <a:spcAft>
                <a:spcPts val="0"/>
              </a:spcAft>
              <a:defRPr/>
            </a:lvl1pPr>
          </a:lstStyle>
          <a:p>
            <a:pPr marL="0" marR="0" indent="0" algn="l">
              <a:lnSpc>
                <a:spcPts val="4100"/>
              </a:lnSpc>
              <a:spcAft>
                <a:spcPts val="0"/>
              </a:spcAft>
            </a:pPr>
            <a:r>
              <a:rPr lang="en-US" sz="3400" b="1" spc="-56">
                <a:solidFill>
                  <a:srgbClr val="FFFFFF"/>
                </a:solidFill>
                <a:latin typeface="Arial" panose="02020603050405020304" pitchFamily="2"/>
              </a:rPr>
              <a:t>of 2) </a:t>
            </a:r>
          </a:p>
        </p:txBody>
      </p:sp>
      <p:sp>
        <p:nvSpPr>
          <p:cNvPr id="9" name="Text Placeholder 8"/>
          <p:cNvSpPr>
            <a:spLocks noGrp="1"/>
          </p:cNvSpPr>
          <p:nvPr>
            <p:ph type="body" idx="10"/>
          </p:nvPr>
        </p:nvSpPr>
        <p:spPr>
          <a:xfrm>
            <a:off x="1382776" y="715264"/>
            <a:ext cx="3018536" cy="552704"/>
          </a:xfrm>
          <a:prstGeom prst="rect">
            <a:avLst/>
          </a:prstGeom>
          <a:noFill/>
          <a:ln w="0" cmpd="sng">
            <a:noFill/>
            <a:prstDash val="solid"/>
          </a:ln>
        </p:spPr>
        <p:txBody>
          <a:bodyPr vert="horz" lIns="0" tIns="0" rIns="0" bIns="0" anchor="t"/>
          <a:lstStyle>
            <a:lvl1pPr marL="0" marR="0" indent="0" algn="l">
              <a:lnSpc>
                <a:spcPts val="3280"/>
              </a:lnSpc>
              <a:spcAft>
                <a:spcPts val="0"/>
              </a:spcAft>
              <a:defRPr/>
            </a:lvl1pPr>
          </a:lstStyle>
          <a:p>
            <a:pPr marL="0" marR="0" indent="0" algn="l">
              <a:lnSpc>
                <a:spcPts val="4100"/>
              </a:lnSpc>
              <a:spcAft>
                <a:spcPts val="0"/>
              </a:spcAft>
            </a:pPr>
            <a:r>
              <a:rPr lang="en-US" sz="3400" b="1" spc="-72">
                <a:solidFill>
                  <a:srgbClr val="FFFFFF"/>
                </a:solidFill>
                <a:latin typeface="Arial" panose="02020603050405020304" pitchFamily="2"/>
              </a:rPr>
              <a:t>SDRC Housing </a:t>
            </a:r>
          </a:p>
        </p:txBody>
      </p:sp>
      <p:sp>
        <p:nvSpPr>
          <p:cNvPr id="10" name="Text Placeholder 9"/>
          <p:cNvSpPr>
            <a:spLocks noGrp="1"/>
          </p:cNvSpPr>
          <p:nvPr>
            <p:ph type="body" idx="10"/>
          </p:nvPr>
        </p:nvSpPr>
        <p:spPr>
          <a:xfrm>
            <a:off x="0" y="1607990"/>
            <a:ext cx="9753600" cy="5147733"/>
          </a:xfrm>
          <a:prstGeom prst="rect">
            <a:avLst/>
          </a:prstGeom>
          <a:noFill/>
          <a:ln w="0" cmpd="sng">
            <a:noFill/>
            <a:prstDash val="solid"/>
          </a:ln>
        </p:spPr>
        <p:txBody>
          <a:bodyPr vert="horz" lIns="0" tIns="5715" rIns="0" bIns="0" anchor="t">
            <a:normAutofit fontScale="95000"/>
          </a:bodyPr>
          <a:lstStyle>
            <a:lvl1pPr marL="1682496" marR="1353312" indent="0" algn="l">
              <a:lnSpc>
                <a:spcPts val="2320"/>
              </a:lnSpc>
              <a:spcBef>
                <a:spcPts val="1268"/>
              </a:spcBef>
              <a:spcAft>
                <a:spcPts val="120"/>
              </a:spcAft>
              <a:defRPr/>
            </a:lvl1pPr>
          </a:lstStyle>
          <a:p>
            <a:pPr marL="2103120" marR="1828800" indent="0" algn="l">
              <a:lnSpc>
                <a:spcPts val="2900"/>
              </a:lnSpc>
              <a:spcAft>
                <a:spcPts val="0"/>
              </a:spcAft>
            </a:pPr>
            <a:r>
              <a:rPr lang="en-US" sz="1960" spc="0">
                <a:solidFill>
                  <a:srgbClr val="404040"/>
                </a:solidFill>
                <a:latin typeface="Calibri" panose="02020603050405020304" pitchFamily="2"/>
              </a:rPr>
              <a:t>◦ </a:t>
            </a:r>
            <a:r>
              <a:rPr lang="en-US" sz="1880" spc="0">
                <a:solidFill>
                  <a:srgbClr val="404040"/>
                </a:solidFill>
                <a:latin typeface="Arial" panose="02020603050405020304" pitchFamily="2"/>
              </a:rPr>
              <a:t>In 2007, the Foundation for Developmental Disabilities surveyed the adult individuals served by the San Diego Regional Center to gather information on what they struggled with the most. The answers were very consistently affordable housing, employment, and transportation. </a:t>
            </a:r>
          </a:p>
          <a:p>
            <a:pPr marL="2103120" marR="1783080" indent="0" algn="l">
              <a:lnSpc>
                <a:spcPts val="2900"/>
              </a:lnSpc>
              <a:spcBef>
                <a:spcPts val="1610"/>
              </a:spcBef>
              <a:spcAft>
                <a:spcPts val="0"/>
              </a:spcAft>
            </a:pPr>
            <a:r>
              <a:rPr lang="en-US" sz="1960" spc="0">
                <a:solidFill>
                  <a:srgbClr val="404040"/>
                </a:solidFill>
                <a:latin typeface="Calibri" panose="02020603050405020304" pitchFamily="2"/>
              </a:rPr>
              <a:t>◦ </a:t>
            </a:r>
            <a:r>
              <a:rPr lang="en-US" sz="1880" spc="0">
                <a:solidFill>
                  <a:srgbClr val="404040"/>
                </a:solidFill>
                <a:latin typeface="Arial" panose="02020603050405020304" pitchFamily="2"/>
              </a:rPr>
              <a:t>In 2008, the Southern CA Housing Collaborative (SCHC) was incorporated. </a:t>
            </a:r>
          </a:p>
          <a:p>
            <a:pPr marL="2103120" marR="1691640" indent="0" algn="l">
              <a:lnSpc>
                <a:spcPts val="2900"/>
              </a:lnSpc>
              <a:spcBef>
                <a:spcPts val="1585"/>
              </a:spcBef>
              <a:spcAft>
                <a:spcPts val="150"/>
              </a:spcAft>
            </a:pPr>
            <a:r>
              <a:rPr lang="en-US" sz="1960" spc="0">
                <a:solidFill>
                  <a:srgbClr val="404040"/>
                </a:solidFill>
                <a:latin typeface="Calibri" panose="02020603050405020304" pitchFamily="2"/>
              </a:rPr>
              <a:t>◦ </a:t>
            </a:r>
            <a:r>
              <a:rPr lang="en-US" sz="1880" spc="0">
                <a:solidFill>
                  <a:srgbClr val="404040"/>
                </a:solidFill>
                <a:latin typeface="Arial" panose="02020603050405020304" pitchFamily="2"/>
              </a:rPr>
              <a:t>SCHC ‘s specific purpose is to address the housing needs of persons with developmental disabilities by identifying, enhancing, preserving, developing, funding, and administering decent housing that is affordable to individuals with developmental disabilities with low incomes. </a:t>
            </a:r>
          </a:p>
        </p:txBody>
      </p:sp>
    </p:spTree>
    <p:extLst>
      <p:ext uri="{BB962C8B-B14F-4D97-AF65-F5344CB8AC3E}">
        <p14:creationId xmlns:p14="http://schemas.microsoft.com/office/powerpoint/2010/main" val="2132343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layout 23">
    <p:bg>
      <p:bgPr>
        <a:solidFill>
          <a:schemeClr val="bg1">
            <a:alpha val="10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0"/>
          </p:nvPr>
        </p:nvSpPr>
        <p:spPr>
          <a:xfrm>
            <a:off x="1236472" y="0"/>
            <a:ext cx="7317232" cy="1463040"/>
          </a:xfrm>
          <a:prstGeom prst="rect">
            <a:avLst/>
          </a:prstGeom>
          <a:noFill/>
          <a:ln w="0" cmpd="sng">
            <a:noFill/>
            <a:prstDash val="solid"/>
          </a:ln>
        </p:spPr>
        <p:txBody>
          <a:bodyPr vert="horz" lIns="0" tIns="584200" rIns="0" bIns="0" anchor="t"/>
          <a:lstStyle>
            <a:lvl1pPr marL="0" marR="0" indent="0" algn="ctr">
              <a:lnSpc>
                <a:spcPts val="3920"/>
              </a:lnSpc>
              <a:spcAft>
                <a:spcPts val="1060"/>
              </a:spcAft>
              <a:defRPr/>
            </a:lvl1pPr>
          </a:lstStyle>
          <a:p>
            <a:pPr marL="0" marR="0" indent="0" algn="ctr">
              <a:lnSpc>
                <a:spcPts val="4900"/>
              </a:lnSpc>
              <a:spcAft>
                <a:spcPts val="1325"/>
              </a:spcAft>
            </a:pPr>
            <a:r>
              <a:rPr lang="en-US" sz="3400" b="1" spc="-16">
                <a:solidFill>
                  <a:srgbClr val="FFFFFF"/>
                </a:solidFill>
                <a:latin typeface="Arial" panose="02020603050405020304" pitchFamily="2"/>
              </a:rPr>
              <a:t>SDRC Housing Focus (slide 2 of 2) </a:t>
            </a:r>
          </a:p>
        </p:txBody>
      </p:sp>
      <p:sp>
        <p:nvSpPr>
          <p:cNvPr id="6" name="Text Placeholder 5"/>
          <p:cNvSpPr>
            <a:spLocks noGrp="1"/>
          </p:cNvSpPr>
          <p:nvPr>
            <p:ph type="body" idx="10"/>
          </p:nvPr>
        </p:nvSpPr>
        <p:spPr>
          <a:xfrm>
            <a:off x="0" y="2138342"/>
            <a:ext cx="9753600" cy="1961557"/>
          </a:xfrm>
          <a:prstGeom prst="rect">
            <a:avLst/>
          </a:prstGeom>
          <a:noFill/>
          <a:ln w="0" cmpd="sng">
            <a:noFill/>
            <a:prstDash val="solid"/>
          </a:ln>
        </p:spPr>
        <p:txBody>
          <a:bodyPr vert="horz" lIns="0" tIns="0" rIns="0" bIns="0" anchor="t"/>
          <a:lstStyle>
            <a:lvl1pPr marL="1682496" marR="0" indent="0" algn="l">
              <a:lnSpc>
                <a:spcPts val="1760"/>
              </a:lnSpc>
              <a:spcAft>
                <a:spcPts val="2584"/>
              </a:spcAft>
              <a:defRPr/>
            </a:lvl1pPr>
          </a:lstStyle>
          <a:p>
            <a:pPr marL="2103120" marR="0" indent="0" algn="l">
              <a:lnSpc>
                <a:spcPts val="2200"/>
              </a:lnSpc>
              <a:spcAft>
                <a:spcPts val="3230"/>
              </a:spcAft>
            </a:pPr>
            <a:r>
              <a:rPr lang="en-US" sz="1480" spc="0">
                <a:solidFill>
                  <a:srgbClr val="000000"/>
                </a:solidFill>
                <a:latin typeface="Arial" panose="02020603050405020304" pitchFamily="2"/>
              </a:rPr>
              <a:t>SCHC created partnerships with appropriate agencies in order to </a:t>
            </a:r>
            <a:br/>
            <a:r>
              <a:rPr lang="en-US" sz="1480" spc="0">
                <a:solidFill>
                  <a:srgbClr val="000000"/>
                </a:solidFill>
                <a:latin typeface="Arial" panose="02020603050405020304" pitchFamily="2"/>
              </a:rPr>
              <a:t>apply for federal, state, and municipal funds to create rental </a:t>
            </a:r>
            <a:br/>
            <a:r>
              <a:rPr lang="en-US" sz="1480" spc="0">
                <a:solidFill>
                  <a:srgbClr val="000000"/>
                </a:solidFill>
                <a:latin typeface="Arial" panose="02020603050405020304" pitchFamily="2"/>
              </a:rPr>
              <a:t>developments with a percentage of affordable units set aside for </a:t>
            </a:r>
            <a:br/>
            <a:r>
              <a:rPr lang="en-US" sz="1480" spc="0">
                <a:solidFill>
                  <a:srgbClr val="000000"/>
                </a:solidFill>
                <a:latin typeface="Arial" panose="02020603050405020304" pitchFamily="2"/>
              </a:rPr>
              <a:t>persons with developmental disabilities residing in San Diego and </a:t>
            </a:r>
            <a:br/>
            <a:r>
              <a:rPr lang="en-US" sz="1480" spc="0">
                <a:solidFill>
                  <a:srgbClr val="000000"/>
                </a:solidFill>
                <a:latin typeface="Arial" panose="02020603050405020304" pitchFamily="2"/>
              </a:rPr>
              <a:t>Imperial Counties. </a:t>
            </a:r>
          </a:p>
        </p:txBody>
      </p:sp>
    </p:spTree>
    <p:extLst>
      <p:ext uri="{BB962C8B-B14F-4D97-AF65-F5344CB8AC3E}">
        <p14:creationId xmlns:p14="http://schemas.microsoft.com/office/powerpoint/2010/main" val="1695201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layout 8">
    <p:bg>
      <p:bgPr>
        <a:solidFill>
          <a:schemeClr val="bg1">
            <a:alpha val="100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665480" y="379307"/>
            <a:ext cx="8422640" cy="1034965"/>
          </a:xfrm>
          <a:prstGeom prst="rect">
            <a:avLst/>
          </a:prstGeom>
          <a:noFill/>
          <a:ln w="12065" cmpd="sng">
            <a:solidFill>
              <a:srgbClr val="000000"/>
            </a:solidFill>
            <a:prstDash val="solid"/>
          </a:ln>
        </p:spPr>
        <p:txBody>
          <a:bodyPr vert="horz" lIns="0" tIns="67945" rIns="0" bIns="0" anchor="t"/>
          <a:lstStyle>
            <a:lvl1pPr marL="0" marR="0" indent="0" algn="ctr">
              <a:lnSpc>
                <a:spcPts val="1280"/>
              </a:lnSpc>
              <a:spcBef>
                <a:spcPts val="0"/>
              </a:spcBef>
              <a:spcAft>
                <a:spcPts val="556"/>
              </a:spcAft>
              <a:defRPr/>
            </a:lvl1pPr>
          </a:lstStyle>
          <a:p>
            <a:pPr marL="0" marR="0" indent="0" algn="ctr">
              <a:lnSpc>
                <a:spcPts val="4800"/>
              </a:lnSpc>
              <a:spcAft>
                <a:spcPts val="0"/>
              </a:spcAft>
            </a:pPr>
            <a:r>
              <a:rPr lang="en-US" sz="3440" spc="80">
                <a:solidFill>
                  <a:srgbClr val="000000"/>
                </a:solidFill>
                <a:latin typeface="Calibri" panose="02020603050405020304" pitchFamily="2"/>
              </a:rPr>
              <a:t>OVERCOMING THE MATH </a:t>
            </a:r>
          </a:p>
          <a:p>
            <a:pPr marL="0" marR="0" indent="0" algn="ctr">
              <a:lnSpc>
                <a:spcPts val="1600"/>
              </a:lnSpc>
              <a:spcBef>
                <a:spcPts val="0"/>
              </a:spcBef>
              <a:spcAft>
                <a:spcPts val="695"/>
              </a:spcAft>
            </a:pPr>
            <a:r>
              <a:rPr lang="en-US" sz="1280" i="1" spc="0">
                <a:solidFill>
                  <a:srgbClr val="000000"/>
                </a:solidFill>
                <a:latin typeface="Calibri" panose="02020603050405020304" pitchFamily="2"/>
              </a:rPr>
              <a:t>“In order to overcome the math, you need to </a:t>
            </a:r>
            <a:r>
              <a:rPr lang="en-US" sz="1280" i="1" u="sng" spc="0">
                <a:solidFill>
                  <a:srgbClr val="000000"/>
                </a:solidFill>
                <a:latin typeface="Calibri" panose="02020603050405020304" pitchFamily="2"/>
              </a:rPr>
              <a:t>know your rent gap</a:t>
            </a:r>
            <a:r>
              <a:rPr lang="en-US" sz="1280" i="1" spc="0">
                <a:solidFill>
                  <a:srgbClr val="000000"/>
                </a:solidFill>
                <a:latin typeface="Calibri" panose="02020603050405020304" pitchFamily="2"/>
              </a:rPr>
              <a:t>”</a:t>
            </a:r>
            <a:r>
              <a:rPr lang="en-US" sz="100" i="1" u="sng" spc="0">
                <a:solidFill>
                  <a:srgbClr val="000000"/>
                </a:solidFill>
                <a:latin typeface="Calibri" panose="02020603050405020304" pitchFamily="2"/>
              </a:rPr>
              <a:t> </a:t>
            </a:r>
          </a:p>
        </p:txBody>
      </p:sp>
      <p:sp>
        <p:nvSpPr>
          <p:cNvPr id="3" name="Text Placeholder 2"/>
          <p:cNvSpPr>
            <a:spLocks noGrp="1"/>
          </p:cNvSpPr>
          <p:nvPr>
            <p:ph type="body" idx="10"/>
          </p:nvPr>
        </p:nvSpPr>
        <p:spPr>
          <a:xfrm>
            <a:off x="665480" y="1555835"/>
            <a:ext cx="8422640" cy="2257552"/>
          </a:xfrm>
          <a:prstGeom prst="rect">
            <a:avLst/>
          </a:prstGeom>
          <a:noFill/>
          <a:ln w="0" cmpd="sng">
            <a:noFill/>
            <a:prstDash val="solid"/>
          </a:ln>
        </p:spPr>
        <p:txBody>
          <a:bodyPr vert="horz" lIns="0" tIns="34925" rIns="0" bIns="0" anchor="t"/>
          <a:lstStyle>
            <a:lvl1pPr marL="73152" marR="0" indent="0" algn="l">
              <a:lnSpc>
                <a:spcPts val="1920"/>
              </a:lnSpc>
              <a:spcBef>
                <a:spcPts val="924"/>
              </a:spcBef>
              <a:spcAft>
                <a:spcPts val="424"/>
              </a:spcAft>
              <a:defRPr/>
            </a:lvl1pPr>
          </a:lstStyle>
          <a:p>
            <a:pPr marL="91440" marR="0" indent="0" algn="l">
              <a:lnSpc>
                <a:spcPts val="2400"/>
              </a:lnSpc>
              <a:spcAft>
                <a:spcPts val="0"/>
              </a:spcAft>
            </a:pPr>
            <a:r>
              <a:rPr lang="en-US" sz="1880" b="1" u="sng" spc="8">
                <a:solidFill>
                  <a:srgbClr val="000000"/>
                </a:solidFill>
                <a:latin typeface="Calibri" panose="02020603050405020304" pitchFamily="2"/>
              </a:rPr>
              <a:t>Finding your rent gap:</a:t>
            </a:r>
            <a:r>
              <a:rPr lang="en-US" sz="1880" spc="8">
                <a:solidFill>
                  <a:srgbClr val="000000"/>
                </a:solidFill>
                <a:latin typeface="Calibri" panose="02020603050405020304" pitchFamily="2"/>
              </a:rPr>
              <a:t> Your rent gap is the difference between rent in your </a:t>
            </a:r>
          </a:p>
          <a:p>
            <a:pPr marL="91440" marR="0" indent="0" algn="l">
              <a:lnSpc>
                <a:spcPts val="2400"/>
              </a:lnSpc>
              <a:spcBef>
                <a:spcPts val="170"/>
              </a:spcBef>
              <a:spcAft>
                <a:spcPts val="0"/>
              </a:spcAft>
            </a:pPr>
            <a:r>
              <a:rPr lang="en-US" sz="1880" spc="8">
                <a:solidFill>
                  <a:srgbClr val="000000"/>
                </a:solidFill>
                <a:latin typeface="Calibri" panose="02020603050405020304" pitchFamily="2"/>
              </a:rPr>
              <a:t>community and 30% of your monthly income. </a:t>
            </a:r>
          </a:p>
          <a:p>
            <a:pPr marL="91440" marR="0" indent="0" algn="l">
              <a:lnSpc>
                <a:spcPts val="2400"/>
              </a:lnSpc>
              <a:spcBef>
                <a:spcPts val="4780"/>
              </a:spcBef>
              <a:spcAft>
                <a:spcPts val="0"/>
              </a:spcAft>
            </a:pPr>
            <a:r>
              <a:rPr lang="en-US" sz="1880" b="1" spc="4">
                <a:solidFill>
                  <a:srgbClr val="000000"/>
                </a:solidFill>
                <a:latin typeface="Calibri" panose="02020603050405020304" pitchFamily="2"/>
              </a:rPr>
              <a:t>Monthly and annual rent gap example: </a:t>
            </a:r>
          </a:p>
          <a:p>
            <a:pPr marL="91440" marR="0" indent="0" algn="l">
              <a:lnSpc>
                <a:spcPts val="2400"/>
              </a:lnSpc>
              <a:spcBef>
                <a:spcPts val="1155"/>
              </a:spcBef>
              <a:spcAft>
                <a:spcPts val="530"/>
              </a:spcAft>
            </a:pPr>
            <a:r>
              <a:rPr lang="en-US" sz="1880" spc="8">
                <a:solidFill>
                  <a:srgbClr val="000000"/>
                </a:solidFill>
                <a:latin typeface="Calibri" panose="02020603050405020304" pitchFamily="2"/>
              </a:rPr>
              <a:t>Rental assistance or subsidies can cover and help pay for your rent gap. </a:t>
            </a:r>
          </a:p>
        </p:txBody>
      </p:sp>
    </p:spTree>
    <p:extLst>
      <p:ext uri="{BB962C8B-B14F-4D97-AF65-F5344CB8AC3E}">
        <p14:creationId xmlns:p14="http://schemas.microsoft.com/office/powerpoint/2010/main" val="3877619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3E42EE8-05BF-4AB6-9507-8C936C31D2E2}" type="slidenum">
              <a:rPr lang="en-US" smtClean="0"/>
              <a:pPr>
                <a:defRPr/>
              </a:pPr>
              <a:t>‹#›</a:t>
            </a:fld>
            <a:endParaRPr lang="en-US"/>
          </a:p>
        </p:txBody>
      </p:sp>
      <p:pic>
        <p:nvPicPr>
          <p:cNvPr id="8" name="Picture 7">
            <a:extLst>
              <a:ext uri="{FF2B5EF4-FFF2-40B4-BE49-F238E27FC236}">
                <a16:creationId xmlns:a16="http://schemas.microsoft.com/office/drawing/2014/main" id="{82721863-1DC4-4256-833B-3AA5B314CE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7079"/>
            <a:ext cx="9753600" cy="826576"/>
          </a:xfrm>
          <a:prstGeom prst="rect">
            <a:avLst/>
          </a:prstGeom>
        </p:spPr>
      </p:pic>
    </p:spTree>
    <p:extLst>
      <p:ext uri="{BB962C8B-B14F-4D97-AF65-F5344CB8AC3E}">
        <p14:creationId xmlns:p14="http://schemas.microsoft.com/office/powerpoint/2010/main" val="42870500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8B18D-37C0-4951-B612-E52AAD5C7B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7278B8-FCF3-4DEF-8626-5EA49134517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6055B2A0-C95E-481D-8D3A-E8415D782D90}"/>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FB38105F-54DB-4571-96A6-A3825356B77F}"/>
              </a:ext>
            </a:extLst>
          </p:cNvPr>
          <p:cNvSpPr>
            <a:spLocks noGrp="1"/>
          </p:cNvSpPr>
          <p:nvPr>
            <p:ph type="sldNum" sz="quarter" idx="12"/>
          </p:nvPr>
        </p:nvSpPr>
        <p:spPr/>
        <p:txBody>
          <a:bodyPr/>
          <a:lstStyle/>
          <a:p>
            <a:pPr>
              <a:defRPr/>
            </a:pPr>
            <a:fld id="{53E42EE8-05BF-4AB6-9507-8C936C31D2E2}" type="slidenum">
              <a:rPr lang="en-US" smtClean="0"/>
              <a:pPr>
                <a:defRPr/>
              </a:pPr>
              <a:t>‹#›</a:t>
            </a:fld>
            <a:endParaRPr lang="en-US"/>
          </a:p>
        </p:txBody>
      </p:sp>
    </p:spTree>
    <p:extLst>
      <p:ext uri="{BB962C8B-B14F-4D97-AF65-F5344CB8AC3E}">
        <p14:creationId xmlns:p14="http://schemas.microsoft.com/office/powerpoint/2010/main" val="21204964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41" y="6827520"/>
            <a:ext cx="9751060" cy="4876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756604"/>
            <a:ext cx="9751060" cy="68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77824" y="809549"/>
            <a:ext cx="8046720" cy="3803904"/>
          </a:xfrm>
        </p:spPr>
        <p:txBody>
          <a:bodyPr anchor="b" anchorCtr="0">
            <a:normAutofit/>
          </a:bodyPr>
          <a:lstStyle>
            <a:lvl1pPr>
              <a:lnSpc>
                <a:spcPct val="85000"/>
              </a:lnSpc>
              <a:defRPr sz="8534"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77824" y="4750003"/>
            <a:ext cx="8046720" cy="1219200"/>
          </a:xfrm>
        </p:spPr>
        <p:txBody>
          <a:bodyPr lIns="91440" rIns="91440" anchor="t" anchorCtr="0">
            <a:normAutofit/>
          </a:bodyPr>
          <a:lstStyle>
            <a:lvl1pPr marL="0" indent="0">
              <a:buNone/>
              <a:defRPr sz="2560" cap="all" spc="213" baseline="0">
                <a:solidFill>
                  <a:schemeClr val="tx2"/>
                </a:solidFill>
                <a:latin typeface="+mj-lt"/>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FB43188-732D-49FB-9E41-1A7B970068E1}" type="slidenum">
              <a:rPr lang="en-US" smtClean="0"/>
              <a:pPr>
                <a:defRPr/>
              </a:pPr>
              <a:t>‹#›</a:t>
            </a:fld>
            <a:endParaRPr lang="en-US"/>
          </a:p>
        </p:txBody>
      </p:sp>
      <p:cxnSp>
        <p:nvCxnSpPr>
          <p:cNvPr id="9" name="Straight Connector 8"/>
          <p:cNvCxnSpPr/>
          <p:nvPr/>
        </p:nvCxnSpPr>
        <p:spPr>
          <a:xfrm>
            <a:off x="966127" y="4632960"/>
            <a:ext cx="790041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383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77824" y="305712"/>
            <a:ext cx="8046720" cy="1547474"/>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77824" y="1968785"/>
            <a:ext cx="3950208" cy="42915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74336" y="1968784"/>
            <a:ext cx="3950208" cy="4291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3E42EE8-05BF-4AB6-9507-8C936C31D2E2}" type="slidenum">
              <a:rPr lang="en-US" smtClean="0"/>
              <a:pPr>
                <a:defRPr/>
              </a:pPr>
              <a:t>‹#›</a:t>
            </a:fld>
            <a:endParaRPr lang="en-US"/>
          </a:p>
        </p:txBody>
      </p:sp>
    </p:spTree>
    <p:extLst>
      <p:ext uri="{BB962C8B-B14F-4D97-AF65-F5344CB8AC3E}">
        <p14:creationId xmlns:p14="http://schemas.microsoft.com/office/powerpoint/2010/main" val="3503398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77824" y="305712"/>
            <a:ext cx="8046720" cy="1547474"/>
          </a:xfrm>
        </p:spPr>
        <p:txBody>
          <a:bodyPr/>
          <a:lstStyle/>
          <a:p>
            <a:r>
              <a:rPr lang="en-US"/>
              <a:t>Click to edit Master title style</a:t>
            </a:r>
            <a:endParaRPr lang="en-US" dirty="0"/>
          </a:p>
        </p:txBody>
      </p:sp>
      <p:sp>
        <p:nvSpPr>
          <p:cNvPr id="3" name="Text Placeholder 2"/>
          <p:cNvSpPr>
            <a:spLocks noGrp="1"/>
          </p:cNvSpPr>
          <p:nvPr>
            <p:ph type="body" idx="1"/>
          </p:nvPr>
        </p:nvSpPr>
        <p:spPr>
          <a:xfrm>
            <a:off x="877824" y="1969122"/>
            <a:ext cx="3950208" cy="785367"/>
          </a:xfrm>
        </p:spPr>
        <p:txBody>
          <a:bodyPr lIns="91440" rIns="91440" anchor="ctr">
            <a:normAutofit/>
          </a:bodyPr>
          <a:lstStyle>
            <a:lvl1pPr marL="0" indent="0">
              <a:buNone/>
              <a:defRPr sz="2133" b="0" cap="all" baseline="0">
                <a:solidFill>
                  <a:schemeClr val="tx2"/>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77824" y="2754491"/>
            <a:ext cx="3950208" cy="35058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74336" y="1969122"/>
            <a:ext cx="3950208" cy="785367"/>
          </a:xfrm>
        </p:spPr>
        <p:txBody>
          <a:bodyPr lIns="91440" rIns="91440" anchor="ctr">
            <a:normAutofit/>
          </a:bodyPr>
          <a:lstStyle>
            <a:lvl1pPr marL="0" indent="0">
              <a:buNone/>
              <a:defRPr sz="2133" b="0" cap="all" baseline="0">
                <a:solidFill>
                  <a:schemeClr val="tx2"/>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4974336" y="2754490"/>
            <a:ext cx="3950208" cy="35058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53E42EE8-05BF-4AB6-9507-8C936C31D2E2}" type="slidenum">
              <a:rPr lang="en-US" smtClean="0"/>
              <a:pPr>
                <a:defRPr/>
              </a:pPr>
              <a:t>‹#›</a:t>
            </a:fld>
            <a:endParaRPr lang="en-US"/>
          </a:p>
        </p:txBody>
      </p:sp>
    </p:spTree>
    <p:extLst>
      <p:ext uri="{BB962C8B-B14F-4D97-AF65-F5344CB8AC3E}">
        <p14:creationId xmlns:p14="http://schemas.microsoft.com/office/powerpoint/2010/main" val="495342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26D7CB5-D6AC-4FA8-AD2C-DBA86FC892AA}" type="slidenum">
              <a:rPr lang="en-US" smtClean="0"/>
              <a:pPr>
                <a:defRPr/>
              </a:pPr>
              <a:t>‹#›</a:t>
            </a:fld>
            <a:endParaRPr lang="en-US"/>
          </a:p>
        </p:txBody>
      </p:sp>
    </p:spTree>
    <p:extLst>
      <p:ext uri="{BB962C8B-B14F-4D97-AF65-F5344CB8AC3E}">
        <p14:creationId xmlns:p14="http://schemas.microsoft.com/office/powerpoint/2010/main" val="10919747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541" y="6827520"/>
            <a:ext cx="9751060" cy="4876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756604"/>
            <a:ext cx="9751060" cy="68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a:p>
        </p:txBody>
      </p:sp>
      <p:sp>
        <p:nvSpPr>
          <p:cNvPr id="9" name="Slide Number Placeholder 8"/>
          <p:cNvSpPr>
            <a:spLocks noGrp="1"/>
          </p:cNvSpPr>
          <p:nvPr>
            <p:ph type="sldNum" sz="quarter" idx="12"/>
          </p:nvPr>
        </p:nvSpPr>
        <p:spPr/>
        <p:txBody>
          <a:bodyPr/>
          <a:lstStyle/>
          <a:p>
            <a:pPr>
              <a:defRPr/>
            </a:pPr>
            <a:fld id="{1A7BD7E4-F293-40B3-ACC9-6DD1CD56BFD2}" type="slidenum">
              <a:rPr lang="en-US" smtClean="0"/>
              <a:pPr>
                <a:defRPr/>
              </a:pPr>
              <a:t>‹#›</a:t>
            </a:fld>
            <a:endParaRPr lang="en-US"/>
          </a:p>
        </p:txBody>
      </p:sp>
    </p:spTree>
    <p:extLst>
      <p:ext uri="{BB962C8B-B14F-4D97-AF65-F5344CB8AC3E}">
        <p14:creationId xmlns:p14="http://schemas.microsoft.com/office/powerpoint/2010/main" val="715288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4" y="0"/>
            <a:ext cx="3240633" cy="7315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32057" y="0"/>
            <a:ext cx="51206" cy="7315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65760" y="633983"/>
            <a:ext cx="2560320" cy="2438400"/>
          </a:xfrm>
        </p:spPr>
        <p:txBody>
          <a:bodyPr anchor="b">
            <a:normAutofit/>
          </a:bodyPr>
          <a:lstStyle>
            <a:lvl1pPr>
              <a:defRPr sz="384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840480" y="780288"/>
            <a:ext cx="5193792" cy="5608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65760" y="3121152"/>
            <a:ext cx="2560320" cy="3604399"/>
          </a:xfrm>
        </p:spPr>
        <p:txBody>
          <a:bodyPr lIns="91440" rIns="91440">
            <a:normAutofit/>
          </a:bodyPr>
          <a:lstStyle>
            <a:lvl1pPr marL="0" indent="0">
              <a:buNone/>
              <a:defRPr sz="1600">
                <a:solidFill>
                  <a:srgbClr val="FFFFFF"/>
                </a:solidFill>
              </a:defRPr>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5" name="Date Placeholder 4"/>
          <p:cNvSpPr>
            <a:spLocks noGrp="1"/>
          </p:cNvSpPr>
          <p:nvPr>
            <p:ph type="dt" sz="half" idx="10"/>
          </p:nvPr>
        </p:nvSpPr>
        <p:spPr>
          <a:xfrm>
            <a:off x="372410" y="6890439"/>
            <a:ext cx="2094809" cy="389467"/>
          </a:xfrm>
        </p:spPr>
        <p:txBody>
          <a:bodyPr/>
          <a:lstStyle>
            <a:lvl1pPr algn="l">
              <a:defRPr/>
            </a:lvl1pPr>
          </a:lstStyle>
          <a:p>
            <a:pPr>
              <a:defRPr/>
            </a:pPr>
            <a:endParaRPr lang="en-US"/>
          </a:p>
        </p:txBody>
      </p:sp>
      <p:sp>
        <p:nvSpPr>
          <p:cNvPr id="6" name="Footer Placeholder 5"/>
          <p:cNvSpPr>
            <a:spLocks noGrp="1"/>
          </p:cNvSpPr>
          <p:nvPr>
            <p:ph type="ftr" sz="quarter" idx="11"/>
          </p:nvPr>
        </p:nvSpPr>
        <p:spPr>
          <a:xfrm>
            <a:off x="3840480" y="6890439"/>
            <a:ext cx="3718560" cy="389467"/>
          </a:xfrm>
        </p:spPr>
        <p:txBody>
          <a:bodyPr/>
          <a:lstStyle>
            <a:lvl1pPr algn="l">
              <a:defRPr>
                <a:solidFill>
                  <a:schemeClr val="tx2"/>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53E42EE8-05BF-4AB6-9507-8C936C31D2E2}" type="slidenum">
              <a:rPr lang="en-US" smtClean="0"/>
              <a:pPr>
                <a:defRPr/>
              </a:pPr>
              <a:t>‹#›</a:t>
            </a:fld>
            <a:endParaRPr lang="en-US"/>
          </a:p>
        </p:txBody>
      </p:sp>
    </p:spTree>
    <p:extLst>
      <p:ext uri="{BB962C8B-B14F-4D97-AF65-F5344CB8AC3E}">
        <p14:creationId xmlns:p14="http://schemas.microsoft.com/office/powerpoint/2010/main" val="1926010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827520"/>
            <a:ext cx="9753601" cy="4876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756604"/>
            <a:ext cx="9753601" cy="709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77824" y="305712"/>
            <a:ext cx="8046720" cy="154747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77823" y="1968783"/>
            <a:ext cx="8046721" cy="4291584"/>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77825" y="6890439"/>
            <a:ext cx="1977817" cy="389467"/>
          </a:xfrm>
          <a:prstGeom prst="rect">
            <a:avLst/>
          </a:prstGeom>
        </p:spPr>
        <p:txBody>
          <a:bodyPr vert="horz" lIns="91440" tIns="45720" rIns="91440" bIns="45720" rtlCol="0" anchor="ctr"/>
          <a:lstStyle>
            <a:lvl1pPr algn="l">
              <a:defRPr sz="960">
                <a:solidFill>
                  <a:srgbClr val="FFFFFF"/>
                </a:solidFill>
              </a:defRPr>
            </a:lvl1pPr>
          </a:lstStyle>
          <a:p>
            <a:pPr>
              <a:defRPr/>
            </a:pPr>
            <a:endParaRPr lang="en-US"/>
          </a:p>
        </p:txBody>
      </p:sp>
      <p:sp>
        <p:nvSpPr>
          <p:cNvPr id="5" name="Footer Placeholder 4"/>
          <p:cNvSpPr>
            <a:spLocks noGrp="1"/>
          </p:cNvSpPr>
          <p:nvPr>
            <p:ph type="ftr" sz="quarter" idx="3"/>
          </p:nvPr>
        </p:nvSpPr>
        <p:spPr>
          <a:xfrm>
            <a:off x="2948949" y="6890439"/>
            <a:ext cx="3858243" cy="389467"/>
          </a:xfrm>
          <a:prstGeom prst="rect">
            <a:avLst/>
          </a:prstGeom>
        </p:spPr>
        <p:txBody>
          <a:bodyPr vert="horz" lIns="91440" tIns="45720" rIns="91440" bIns="45720" rtlCol="0" anchor="ctr"/>
          <a:lstStyle>
            <a:lvl1pPr algn="ctr">
              <a:defRPr sz="960" cap="all" baseline="0">
                <a:solidFill>
                  <a:srgbClr val="FFFFFF"/>
                </a:solidFill>
              </a:defRPr>
            </a:lvl1pPr>
          </a:lstStyle>
          <a:p>
            <a:pPr>
              <a:defRPr/>
            </a:pPr>
            <a:endParaRPr lang="en-US"/>
          </a:p>
        </p:txBody>
      </p:sp>
      <p:sp>
        <p:nvSpPr>
          <p:cNvPr id="6" name="Slide Number Placeholder 5"/>
          <p:cNvSpPr>
            <a:spLocks noGrp="1"/>
          </p:cNvSpPr>
          <p:nvPr>
            <p:ph type="sldNum" sz="quarter" idx="4"/>
          </p:nvPr>
        </p:nvSpPr>
        <p:spPr>
          <a:xfrm>
            <a:off x="7920368" y="6890439"/>
            <a:ext cx="1049620" cy="389467"/>
          </a:xfrm>
          <a:prstGeom prst="rect">
            <a:avLst/>
          </a:prstGeom>
        </p:spPr>
        <p:txBody>
          <a:bodyPr vert="horz" lIns="91440" tIns="45720" rIns="91440" bIns="45720" rtlCol="0" anchor="ctr"/>
          <a:lstStyle>
            <a:lvl1pPr algn="r">
              <a:defRPr sz="1120">
                <a:solidFill>
                  <a:srgbClr val="FFFFFF"/>
                </a:solidFill>
              </a:defRPr>
            </a:lvl1pPr>
          </a:lstStyle>
          <a:p>
            <a:pPr>
              <a:defRPr/>
            </a:pPr>
            <a:fld id="{53E42EE8-05BF-4AB6-9507-8C936C31D2E2}" type="slidenum">
              <a:rPr lang="en-US" smtClean="0"/>
              <a:pPr>
                <a:defRPr/>
              </a:pPr>
              <a:t>‹#›</a:t>
            </a:fld>
            <a:endParaRPr lang="en-US"/>
          </a:p>
        </p:txBody>
      </p:sp>
      <p:cxnSp>
        <p:nvCxnSpPr>
          <p:cNvPr id="10" name="Straight Connector 9"/>
          <p:cNvCxnSpPr/>
          <p:nvPr/>
        </p:nvCxnSpPr>
        <p:spPr>
          <a:xfrm>
            <a:off x="954826" y="1853701"/>
            <a:ext cx="797356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25423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 id="2147483676" r:id="rId15"/>
    <p:sldLayoutId id="2147483677" r:id="rId16"/>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75390" rtl="0" eaLnBrk="1" latinLnBrk="0" hangingPunct="1">
        <a:lnSpc>
          <a:spcPct val="85000"/>
        </a:lnSpc>
        <a:spcBef>
          <a:spcPct val="0"/>
        </a:spcBef>
        <a:buNone/>
        <a:defRPr sz="5120" kern="1200" spc="-53" baseline="0">
          <a:solidFill>
            <a:schemeClr val="tx1">
              <a:lumMod val="75000"/>
              <a:lumOff val="25000"/>
            </a:schemeClr>
          </a:solidFill>
          <a:latin typeface="+mj-lt"/>
          <a:ea typeface="+mj-ea"/>
          <a:cs typeface="+mj-cs"/>
        </a:defRPr>
      </a:lvl1pPr>
    </p:titleStyle>
    <p:bodyStyle>
      <a:lvl1pPr marL="97539" indent="-97539" algn="l" defTabSz="975390" rtl="0" eaLnBrk="1" latinLnBrk="0" hangingPunct="1">
        <a:lnSpc>
          <a:spcPct val="90000"/>
        </a:lnSpc>
        <a:spcBef>
          <a:spcPts val="1280"/>
        </a:spcBef>
        <a:spcAft>
          <a:spcPts val="213"/>
        </a:spcAft>
        <a:buClr>
          <a:schemeClr val="accent1"/>
        </a:buClr>
        <a:buSzPct val="100000"/>
        <a:buFont typeface="Calibri" panose="020F0502020204030204" pitchFamily="34" charset="0"/>
        <a:buChar char=" "/>
        <a:defRPr sz="2133" kern="1200">
          <a:solidFill>
            <a:schemeClr val="tx1">
              <a:lumMod val="75000"/>
              <a:lumOff val="25000"/>
            </a:schemeClr>
          </a:solidFill>
          <a:latin typeface="+mn-lt"/>
          <a:ea typeface="+mn-ea"/>
          <a:cs typeface="+mn-cs"/>
        </a:defRPr>
      </a:lvl1pPr>
      <a:lvl2pPr marL="409664" indent="-195078" algn="l" defTabSz="975390" rtl="0" eaLnBrk="1" latinLnBrk="0" hangingPunct="1">
        <a:lnSpc>
          <a:spcPct val="90000"/>
        </a:lnSpc>
        <a:spcBef>
          <a:spcPts val="213"/>
        </a:spcBef>
        <a:spcAft>
          <a:spcPts val="427"/>
        </a:spcAft>
        <a:buClr>
          <a:schemeClr val="accent1"/>
        </a:buClr>
        <a:buFont typeface="Calibri" pitchFamily="34" charset="0"/>
        <a:buChar char="◦"/>
        <a:defRPr sz="1920" kern="1200">
          <a:solidFill>
            <a:schemeClr val="tx1">
              <a:lumMod val="75000"/>
              <a:lumOff val="25000"/>
            </a:schemeClr>
          </a:solidFill>
          <a:latin typeface="+mn-lt"/>
          <a:ea typeface="+mn-ea"/>
          <a:cs typeface="+mn-cs"/>
        </a:defRPr>
      </a:lvl2pPr>
      <a:lvl3pPr marL="604742" indent="-195078" algn="l" defTabSz="975390" rtl="0" eaLnBrk="1" latinLnBrk="0" hangingPunct="1">
        <a:lnSpc>
          <a:spcPct val="90000"/>
        </a:lnSpc>
        <a:spcBef>
          <a:spcPts val="213"/>
        </a:spcBef>
        <a:spcAft>
          <a:spcPts val="427"/>
        </a:spcAft>
        <a:buClr>
          <a:schemeClr val="accent1"/>
        </a:buClr>
        <a:buFont typeface="Calibri" pitchFamily="34" charset="0"/>
        <a:buChar char="◦"/>
        <a:defRPr sz="1493" kern="1200">
          <a:solidFill>
            <a:schemeClr val="tx1">
              <a:lumMod val="75000"/>
              <a:lumOff val="25000"/>
            </a:schemeClr>
          </a:solidFill>
          <a:latin typeface="+mn-lt"/>
          <a:ea typeface="+mn-ea"/>
          <a:cs typeface="+mn-cs"/>
        </a:defRPr>
      </a:lvl3pPr>
      <a:lvl4pPr marL="799820" indent="-195078" algn="l" defTabSz="975390" rtl="0" eaLnBrk="1" latinLnBrk="0" hangingPunct="1">
        <a:lnSpc>
          <a:spcPct val="90000"/>
        </a:lnSpc>
        <a:spcBef>
          <a:spcPts val="213"/>
        </a:spcBef>
        <a:spcAft>
          <a:spcPts val="427"/>
        </a:spcAft>
        <a:buClr>
          <a:schemeClr val="accent1"/>
        </a:buClr>
        <a:buFont typeface="Calibri" pitchFamily="34" charset="0"/>
        <a:buChar char="◦"/>
        <a:defRPr sz="1493" kern="1200">
          <a:solidFill>
            <a:schemeClr val="tx1">
              <a:lumMod val="75000"/>
              <a:lumOff val="25000"/>
            </a:schemeClr>
          </a:solidFill>
          <a:latin typeface="+mn-lt"/>
          <a:ea typeface="+mn-ea"/>
          <a:cs typeface="+mn-cs"/>
        </a:defRPr>
      </a:lvl4pPr>
      <a:lvl5pPr marL="994898" indent="-195078" algn="l" defTabSz="975390" rtl="0" eaLnBrk="1" latinLnBrk="0" hangingPunct="1">
        <a:lnSpc>
          <a:spcPct val="90000"/>
        </a:lnSpc>
        <a:spcBef>
          <a:spcPts val="213"/>
        </a:spcBef>
        <a:spcAft>
          <a:spcPts val="427"/>
        </a:spcAft>
        <a:buClr>
          <a:schemeClr val="accent1"/>
        </a:buClr>
        <a:buFont typeface="Calibri" pitchFamily="34" charset="0"/>
        <a:buChar char="◦"/>
        <a:defRPr sz="1493" kern="1200">
          <a:solidFill>
            <a:schemeClr val="tx1">
              <a:lumMod val="75000"/>
              <a:lumOff val="25000"/>
            </a:schemeClr>
          </a:solidFill>
          <a:latin typeface="+mn-lt"/>
          <a:ea typeface="+mn-ea"/>
          <a:cs typeface="+mn-cs"/>
        </a:defRPr>
      </a:lvl5pPr>
      <a:lvl6pPr marL="1173370" indent="-243848" algn="l" defTabSz="975390" rtl="0" eaLnBrk="1" latinLnBrk="0" hangingPunct="1">
        <a:lnSpc>
          <a:spcPct val="90000"/>
        </a:lnSpc>
        <a:spcBef>
          <a:spcPts val="213"/>
        </a:spcBef>
        <a:spcAft>
          <a:spcPts val="427"/>
        </a:spcAft>
        <a:buClr>
          <a:schemeClr val="accent1"/>
        </a:buClr>
        <a:buFont typeface="Calibri" pitchFamily="34" charset="0"/>
        <a:buChar char="◦"/>
        <a:defRPr sz="1493" kern="1200">
          <a:solidFill>
            <a:schemeClr val="tx1">
              <a:lumMod val="75000"/>
              <a:lumOff val="25000"/>
            </a:schemeClr>
          </a:solidFill>
          <a:latin typeface="+mn-lt"/>
          <a:ea typeface="+mn-ea"/>
          <a:cs typeface="+mn-cs"/>
        </a:defRPr>
      </a:lvl6pPr>
      <a:lvl7pPr marL="1386710" indent="-243848" algn="l" defTabSz="975390" rtl="0" eaLnBrk="1" latinLnBrk="0" hangingPunct="1">
        <a:lnSpc>
          <a:spcPct val="90000"/>
        </a:lnSpc>
        <a:spcBef>
          <a:spcPts val="213"/>
        </a:spcBef>
        <a:spcAft>
          <a:spcPts val="427"/>
        </a:spcAft>
        <a:buClr>
          <a:schemeClr val="accent1"/>
        </a:buClr>
        <a:buFont typeface="Calibri" pitchFamily="34" charset="0"/>
        <a:buChar char="◦"/>
        <a:defRPr sz="1493" kern="1200">
          <a:solidFill>
            <a:schemeClr val="tx1">
              <a:lumMod val="75000"/>
              <a:lumOff val="25000"/>
            </a:schemeClr>
          </a:solidFill>
          <a:latin typeface="+mn-lt"/>
          <a:ea typeface="+mn-ea"/>
          <a:cs typeface="+mn-cs"/>
        </a:defRPr>
      </a:lvl7pPr>
      <a:lvl8pPr marL="1600050" indent="-243848" algn="l" defTabSz="975390" rtl="0" eaLnBrk="1" latinLnBrk="0" hangingPunct="1">
        <a:lnSpc>
          <a:spcPct val="90000"/>
        </a:lnSpc>
        <a:spcBef>
          <a:spcPts val="213"/>
        </a:spcBef>
        <a:spcAft>
          <a:spcPts val="427"/>
        </a:spcAft>
        <a:buClr>
          <a:schemeClr val="accent1"/>
        </a:buClr>
        <a:buFont typeface="Calibri" pitchFamily="34" charset="0"/>
        <a:buChar char="◦"/>
        <a:defRPr sz="1493" kern="1200">
          <a:solidFill>
            <a:schemeClr val="tx1">
              <a:lumMod val="75000"/>
              <a:lumOff val="25000"/>
            </a:schemeClr>
          </a:solidFill>
          <a:latin typeface="+mn-lt"/>
          <a:ea typeface="+mn-ea"/>
          <a:cs typeface="+mn-cs"/>
        </a:defRPr>
      </a:lvl8pPr>
      <a:lvl9pPr marL="1813390" indent="-243848" algn="l" defTabSz="975390" rtl="0" eaLnBrk="1" latinLnBrk="0" hangingPunct="1">
        <a:lnSpc>
          <a:spcPct val="90000"/>
        </a:lnSpc>
        <a:spcBef>
          <a:spcPts val="213"/>
        </a:spcBef>
        <a:spcAft>
          <a:spcPts val="427"/>
        </a:spcAft>
        <a:buClr>
          <a:schemeClr val="accent1"/>
        </a:buClr>
        <a:buFont typeface="Calibri" pitchFamily="34" charset="0"/>
        <a:buChar char="◦"/>
        <a:defRPr sz="1493" kern="1200">
          <a:solidFill>
            <a:schemeClr val="tx1">
              <a:lumMod val="75000"/>
              <a:lumOff val="25000"/>
            </a:schemeClr>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hyperlink" Target="mailto:Miguel.Larios@sdrc.org"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06880" y="306494"/>
            <a:ext cx="8046720" cy="1546013"/>
          </a:xfrm>
        </p:spPr>
        <p:txBody>
          <a:bodyPr>
            <a:normAutofit/>
          </a:bodyPr>
          <a:lstStyle/>
          <a:p>
            <a:r>
              <a:rPr lang="en-US" dirty="0"/>
              <a:t>	</a:t>
            </a:r>
          </a:p>
        </p:txBody>
      </p:sp>
      <p:sp>
        <p:nvSpPr>
          <p:cNvPr id="3" name="Content Placeholder 2"/>
          <p:cNvSpPr>
            <a:spLocks noGrp="1"/>
          </p:cNvSpPr>
          <p:nvPr>
            <p:ph idx="4294967295"/>
          </p:nvPr>
        </p:nvSpPr>
        <p:spPr>
          <a:xfrm>
            <a:off x="0" y="4876799"/>
            <a:ext cx="9753600" cy="1712701"/>
          </a:xfrm>
        </p:spPr>
        <p:txBody>
          <a:bodyPr>
            <a:normAutofit/>
          </a:bodyP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a:p>
            <a:pPr marL="0" indent="0" algn="ctr">
              <a:spcBef>
                <a:spcPts val="0"/>
              </a:spcBef>
              <a:spcAft>
                <a:spcPts val="0"/>
              </a:spcAft>
              <a:buNone/>
            </a:pPr>
            <a:endParaRPr lang="en-US" sz="2560" dirty="0">
              <a:solidFill>
                <a:schemeClr val="accent2">
                  <a:lumMod val="75000"/>
                </a:schemeClr>
              </a:solidFill>
              <a:latin typeface="Century Gothic" panose="020B050202020202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pPr>
              <a:buNone/>
            </a:pPr>
            <a:endParaRPr lang="en-US" dirty="0"/>
          </a:p>
        </p:txBody>
      </p:sp>
      <p:sp>
        <p:nvSpPr>
          <p:cNvPr id="10" name="Rectangle 9">
            <a:extLst>
              <a:ext uri="{FF2B5EF4-FFF2-40B4-BE49-F238E27FC236}">
                <a16:creationId xmlns:a16="http://schemas.microsoft.com/office/drawing/2014/main" id="{CFD23CB2-5301-4E15-BCB4-F86ABC96B32B}"/>
              </a:ext>
            </a:extLst>
          </p:cNvPr>
          <p:cNvSpPr/>
          <p:nvPr/>
        </p:nvSpPr>
        <p:spPr>
          <a:xfrm>
            <a:off x="0" y="-76200"/>
            <a:ext cx="9753600" cy="682752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600" dirty="0">
                <a:solidFill>
                  <a:schemeClr val="bg1"/>
                </a:solidFill>
                <a:latin typeface="Arial" panose="020B0604020202020204" pitchFamily="34" charset="0"/>
                <a:cs typeface="Arial" panose="020B0604020202020204" pitchFamily="34" charset="0"/>
              </a:rPr>
              <a:t> HOUSING</a:t>
            </a:r>
          </a:p>
        </p:txBody>
      </p:sp>
      <p:pic>
        <p:nvPicPr>
          <p:cNvPr id="14" name="Picture 13">
            <a:extLst>
              <a:ext uri="{FF2B5EF4-FFF2-40B4-BE49-F238E27FC236}">
                <a16:creationId xmlns:a16="http://schemas.microsoft.com/office/drawing/2014/main" id="{8E9A0457-A66F-422E-AD4E-FD84B7D7CF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0" y="4227490"/>
            <a:ext cx="1752600" cy="239850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8E038C-45C4-4B63-B87E-84B56EC8ED06}"/>
              </a:ext>
            </a:extLst>
          </p:cNvPr>
          <p:cNvSpPr>
            <a:spLocks noGrp="1"/>
          </p:cNvSpPr>
          <p:nvPr>
            <p:ph type="title"/>
          </p:nvPr>
        </p:nvSpPr>
        <p:spPr/>
        <p:txBody>
          <a:bodyPr/>
          <a:lstStyle/>
          <a:p>
            <a:r>
              <a:rPr lang="en-US" dirty="0"/>
              <a:t>SCHC </a:t>
            </a:r>
          </a:p>
        </p:txBody>
      </p:sp>
      <p:sp>
        <p:nvSpPr>
          <p:cNvPr id="4" name="Content Placeholder 3">
            <a:extLst>
              <a:ext uri="{FF2B5EF4-FFF2-40B4-BE49-F238E27FC236}">
                <a16:creationId xmlns:a16="http://schemas.microsoft.com/office/drawing/2014/main" id="{0826DAC9-C8EA-4E22-BFFD-AD77F74983D3}"/>
              </a:ext>
            </a:extLst>
          </p:cNvPr>
          <p:cNvSpPr>
            <a:spLocks noGrp="1"/>
          </p:cNvSpPr>
          <p:nvPr>
            <p:ph idx="1"/>
          </p:nvPr>
        </p:nvSpPr>
        <p:spPr/>
        <p:txBody>
          <a:bodyPr/>
          <a:lstStyle/>
          <a:p>
            <a:r>
              <a:rPr lang="en-US" sz="1600" dirty="0">
                <a:solidFill>
                  <a:srgbClr val="000000"/>
                </a:solidFill>
                <a:latin typeface="+mj-lt"/>
              </a:rPr>
              <a:t>SCHC created partnerships with appropriate agencies in order to apply for federal, state, and municipal funds to create rental developments with a percentage of affordable units set aside for persons with developmental disabilities residing in San Diego and Imperial Counties. </a:t>
            </a:r>
          </a:p>
          <a:p>
            <a:endParaRPr lang="en-US" dirty="0"/>
          </a:p>
        </p:txBody>
      </p:sp>
      <p:pic>
        <p:nvPicPr>
          <p:cNvPr id="6" name="Picture 5">
            <a:extLst>
              <a:ext uri="{FF2B5EF4-FFF2-40B4-BE49-F238E27FC236}">
                <a16:creationId xmlns:a16="http://schemas.microsoft.com/office/drawing/2014/main" id="{168B72C8-A5F0-44A1-B554-B451E0D2CA45}"/>
              </a:ext>
            </a:extLst>
          </p:cNvPr>
          <p:cNvPicPr>
            <a:picLocks noChangeAspect="1"/>
          </p:cNvPicPr>
          <p:nvPr/>
        </p:nvPicPr>
        <p:blipFill>
          <a:blip r:embed="rId2"/>
          <a:stretch>
            <a:fillRect/>
          </a:stretch>
        </p:blipFill>
        <p:spPr>
          <a:xfrm>
            <a:off x="5715000" y="3962400"/>
            <a:ext cx="3328053" cy="1929386"/>
          </a:xfrm>
          <a:prstGeom prst="rect">
            <a:avLst/>
          </a:prstGeom>
        </p:spPr>
      </p:pic>
      <p:pic>
        <p:nvPicPr>
          <p:cNvPr id="7" name="Picture 6">
            <a:extLst>
              <a:ext uri="{FF2B5EF4-FFF2-40B4-BE49-F238E27FC236}">
                <a16:creationId xmlns:a16="http://schemas.microsoft.com/office/drawing/2014/main" id="{DF8B07E1-A860-43B8-8129-0298AED46E33}"/>
              </a:ext>
            </a:extLst>
          </p:cNvPr>
          <p:cNvPicPr>
            <a:picLocks noChangeAspect="1"/>
          </p:cNvPicPr>
          <p:nvPr/>
        </p:nvPicPr>
        <p:blipFill>
          <a:blip r:embed="rId3"/>
          <a:stretch>
            <a:fillRect/>
          </a:stretch>
        </p:blipFill>
        <p:spPr>
          <a:xfrm>
            <a:off x="871645" y="3048000"/>
            <a:ext cx="3634286" cy="2775636"/>
          </a:xfrm>
          <a:prstGeom prst="rect">
            <a:avLst/>
          </a:prstGeom>
        </p:spPr>
      </p:pic>
    </p:spTree>
    <p:extLst>
      <p:ext uri="{BB962C8B-B14F-4D97-AF65-F5344CB8AC3E}">
        <p14:creationId xmlns:p14="http://schemas.microsoft.com/office/powerpoint/2010/main" val="14748804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type="body" sz="half" idx="1"/>
          </p:nvPr>
        </p:nvSpPr>
        <p:spPr>
          <a:xfrm>
            <a:off x="36443" y="1562945"/>
            <a:ext cx="8290560" cy="5132505"/>
          </a:xfrm>
        </p:spPr>
        <p:txBody>
          <a:bodyPr numCol="1">
            <a:noAutofit/>
          </a:bodyPr>
          <a:lstStyle/>
          <a:p>
            <a:pPr lvl="2">
              <a:lnSpc>
                <a:spcPct val="100000"/>
              </a:lnSpc>
              <a:spcBef>
                <a:spcPts val="1280"/>
              </a:spcBef>
              <a:buClrTx/>
              <a:defRPr/>
            </a:pPr>
            <a:r>
              <a:rPr lang="en-US" sz="1600" dirty="0">
                <a:latin typeface="+mj-lt"/>
                <a:cs typeface="Arial" panose="020B0604020202020204" pitchFamily="34" charset="0"/>
              </a:rPr>
              <a:t>Affordable Housing Projects with SDRC : </a:t>
            </a:r>
          </a:p>
          <a:p>
            <a:pPr lvl="4">
              <a:lnSpc>
                <a:spcPct val="100000"/>
              </a:lnSpc>
              <a:spcBef>
                <a:spcPts val="1280"/>
              </a:spcBef>
              <a:buClrTx/>
              <a:defRPr/>
            </a:pPr>
            <a:r>
              <a:rPr lang="en-US" sz="1600" dirty="0">
                <a:latin typeface="+mj-lt"/>
                <a:cs typeface="Arial" panose="020B0604020202020204" pitchFamily="34" charset="0"/>
              </a:rPr>
              <a:t>Independence Point- 25 units for SDRC</a:t>
            </a:r>
          </a:p>
          <a:p>
            <a:pPr lvl="4">
              <a:lnSpc>
                <a:spcPct val="100000"/>
              </a:lnSpc>
              <a:spcBef>
                <a:spcPts val="1280"/>
              </a:spcBef>
              <a:buClrTx/>
              <a:defRPr/>
            </a:pPr>
            <a:r>
              <a:rPr lang="en-US" sz="1600" dirty="0">
                <a:latin typeface="+mj-lt"/>
                <a:cs typeface="Arial" panose="020B0604020202020204" pitchFamily="34" charset="0"/>
              </a:rPr>
              <a:t>Villa Primavera – 17 units for SDRC (Imperial County)</a:t>
            </a:r>
          </a:p>
          <a:p>
            <a:pPr lvl="4">
              <a:lnSpc>
                <a:spcPct val="100000"/>
              </a:lnSpc>
              <a:spcBef>
                <a:spcPts val="1280"/>
              </a:spcBef>
              <a:buClrTx/>
              <a:defRPr/>
            </a:pPr>
            <a:r>
              <a:rPr lang="en-US" sz="1600" dirty="0" err="1">
                <a:latin typeface="+mj-lt"/>
                <a:cs typeface="Arial" panose="020B0604020202020204" pitchFamily="34" charset="0"/>
              </a:rPr>
              <a:t>Ouchi</a:t>
            </a:r>
            <a:r>
              <a:rPr lang="en-US" sz="1600" dirty="0">
                <a:latin typeface="+mj-lt"/>
                <a:cs typeface="Arial" panose="020B0604020202020204" pitchFamily="34" charset="0"/>
              </a:rPr>
              <a:t> Courtyards- 7 units for SDRC</a:t>
            </a:r>
          </a:p>
          <a:p>
            <a:pPr lvl="4">
              <a:lnSpc>
                <a:spcPct val="100000"/>
              </a:lnSpc>
              <a:spcBef>
                <a:spcPts val="1280"/>
              </a:spcBef>
              <a:buClrTx/>
              <a:defRPr/>
            </a:pPr>
            <a:r>
              <a:rPr lang="en-US" sz="1600" dirty="0">
                <a:latin typeface="+mj-lt"/>
                <a:cs typeface="Arial" panose="020B0604020202020204" pitchFamily="34" charset="0"/>
              </a:rPr>
              <a:t>Pacifica at Playa del Sol – 12 units for SDRC</a:t>
            </a:r>
          </a:p>
          <a:p>
            <a:pPr lvl="4">
              <a:lnSpc>
                <a:spcPct val="100000"/>
              </a:lnSpc>
              <a:spcBef>
                <a:spcPts val="1280"/>
              </a:spcBef>
              <a:buClrTx/>
              <a:defRPr/>
            </a:pPr>
            <a:r>
              <a:rPr lang="en-US" sz="1600" dirty="0" err="1">
                <a:latin typeface="+mj-lt"/>
                <a:cs typeface="Arial" panose="020B0604020202020204" pitchFamily="34" charset="0"/>
              </a:rPr>
              <a:t>Serenita</a:t>
            </a:r>
            <a:r>
              <a:rPr lang="en-US" sz="1600" dirty="0">
                <a:latin typeface="+mj-lt"/>
                <a:cs typeface="Arial" panose="020B0604020202020204" pitchFamily="34" charset="0"/>
              </a:rPr>
              <a:t>- 15 Units for SDRC (Imperial County)</a:t>
            </a:r>
          </a:p>
          <a:p>
            <a:pPr lvl="4">
              <a:lnSpc>
                <a:spcPct val="100000"/>
              </a:lnSpc>
              <a:spcBef>
                <a:spcPts val="1280"/>
              </a:spcBef>
              <a:buClrTx/>
              <a:defRPr/>
            </a:pPr>
            <a:r>
              <a:rPr lang="en-US" sz="1600" dirty="0">
                <a:latin typeface="+mj-lt"/>
                <a:cs typeface="Arial" panose="020B0604020202020204" pitchFamily="34" charset="0"/>
              </a:rPr>
              <a:t>Girasol (Countryside II)- 10 units for SDRC (Imperial County)</a:t>
            </a:r>
          </a:p>
        </p:txBody>
      </p:sp>
      <p:sp>
        <p:nvSpPr>
          <p:cNvPr id="7" name="Rectangle 6">
            <a:extLst>
              <a:ext uri="{FF2B5EF4-FFF2-40B4-BE49-F238E27FC236}">
                <a16:creationId xmlns:a16="http://schemas.microsoft.com/office/drawing/2014/main" id="{E4EC3948-82FB-4400-8867-9184FE6CA6B2}"/>
              </a:ext>
            </a:extLst>
          </p:cNvPr>
          <p:cNvSpPr/>
          <p:nvPr/>
        </p:nvSpPr>
        <p:spPr>
          <a:xfrm>
            <a:off x="0" y="0"/>
            <a:ext cx="9753600" cy="1562946"/>
          </a:xfrm>
          <a:prstGeom prst="rect">
            <a:avLst/>
          </a:prstGeom>
          <a:solidFill>
            <a:srgbClr val="2683C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dirty="0"/>
          </a:p>
        </p:txBody>
      </p:sp>
      <p:sp>
        <p:nvSpPr>
          <p:cNvPr id="9" name="Title 1">
            <a:extLst>
              <a:ext uri="{FF2B5EF4-FFF2-40B4-BE49-F238E27FC236}">
                <a16:creationId xmlns:a16="http://schemas.microsoft.com/office/drawing/2014/main" id="{0AE696F6-BF7B-4C38-A075-FFCD08985A85}"/>
              </a:ext>
            </a:extLst>
          </p:cNvPr>
          <p:cNvSpPr txBox="1">
            <a:spLocks/>
          </p:cNvSpPr>
          <p:nvPr/>
        </p:nvSpPr>
        <p:spPr>
          <a:xfrm>
            <a:off x="228600" y="243840"/>
            <a:ext cx="9296399" cy="1075266"/>
          </a:xfrm>
          <a:prstGeom prst="rect">
            <a:avLst/>
          </a:prstGeom>
        </p:spPr>
        <p:txBody>
          <a:bodyPr vert="horz" lIns="91440" tIns="45720" rIns="91440" bIns="45720" rtlCol="0" anchor="b">
            <a:noAutofit/>
          </a:bodyPr>
          <a:lstStyle>
            <a:lvl1pPr algn="l" defTabSz="975390" rtl="0" eaLnBrk="1" latinLnBrk="0" hangingPunct="1">
              <a:lnSpc>
                <a:spcPct val="85000"/>
              </a:lnSpc>
              <a:spcBef>
                <a:spcPct val="0"/>
              </a:spcBef>
              <a:buNone/>
              <a:defRPr sz="5120" kern="1200" spc="-53" baseline="0">
                <a:solidFill>
                  <a:schemeClr val="tx1">
                    <a:lumMod val="75000"/>
                    <a:lumOff val="25000"/>
                  </a:schemeClr>
                </a:solidFill>
                <a:latin typeface="+mj-lt"/>
                <a:ea typeface="+mj-ea"/>
                <a:cs typeface="+mj-cs"/>
              </a:defRPr>
            </a:lvl1pPr>
          </a:lstStyle>
          <a:p>
            <a:pPr algn="ctr"/>
            <a:r>
              <a:rPr lang="en-US" sz="4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Southern CA Housing Collaborative (SCHC) Projects</a:t>
            </a:r>
          </a:p>
        </p:txBody>
      </p:sp>
      <p:pic>
        <p:nvPicPr>
          <p:cNvPr id="3" name="Picture 2"/>
          <p:cNvPicPr>
            <a:picLocks noChangeAspect="1"/>
          </p:cNvPicPr>
          <p:nvPr/>
        </p:nvPicPr>
        <p:blipFill>
          <a:blip r:embed="rId3"/>
          <a:stretch>
            <a:fillRect/>
          </a:stretch>
        </p:blipFill>
        <p:spPr>
          <a:xfrm>
            <a:off x="6364357" y="1690797"/>
            <a:ext cx="3352800" cy="2438400"/>
          </a:xfrm>
          <a:prstGeom prst="rect">
            <a:avLst/>
          </a:prstGeom>
        </p:spPr>
      </p:pic>
    </p:spTree>
    <p:extLst>
      <p:ext uri="{BB962C8B-B14F-4D97-AF65-F5344CB8AC3E}">
        <p14:creationId xmlns:p14="http://schemas.microsoft.com/office/powerpoint/2010/main" val="38237130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A03E64-30DA-425F-8328-67B56C062782}"/>
              </a:ext>
            </a:extLst>
          </p:cNvPr>
          <p:cNvSpPr>
            <a:spLocks noGrp="1"/>
          </p:cNvSpPr>
          <p:nvPr>
            <p:ph type="title"/>
          </p:nvPr>
        </p:nvSpPr>
        <p:spPr>
          <a:xfrm>
            <a:off x="533400" y="305712"/>
            <a:ext cx="8391144" cy="1547474"/>
          </a:xfrm>
        </p:spPr>
        <p:txBody>
          <a:bodyPr>
            <a:normAutofit/>
          </a:bodyPr>
          <a:lstStyle/>
          <a:p>
            <a:r>
              <a:rPr lang="en-US" sz="3600" dirty="0">
                <a:latin typeface="Arial" panose="020B0604020202020204" pitchFamily="34" charset="0"/>
                <a:cs typeface="Arial" panose="020B0604020202020204" pitchFamily="34" charset="0"/>
              </a:rPr>
              <a:t>Harrington Heights </a:t>
            </a:r>
            <a:endParaRPr lang="en-US" sz="3600" dirty="0"/>
          </a:p>
        </p:txBody>
      </p:sp>
      <p:sp>
        <p:nvSpPr>
          <p:cNvPr id="2" name="Text Placeholder 1">
            <a:extLst>
              <a:ext uri="{FF2B5EF4-FFF2-40B4-BE49-F238E27FC236}">
                <a16:creationId xmlns:a16="http://schemas.microsoft.com/office/drawing/2014/main" id="{C836AFE2-4420-457C-BC2E-47643D6AF9E0}"/>
              </a:ext>
            </a:extLst>
          </p:cNvPr>
          <p:cNvSpPr>
            <a:spLocks noGrp="1"/>
          </p:cNvSpPr>
          <p:nvPr>
            <p:ph idx="1"/>
          </p:nvPr>
        </p:nvSpPr>
        <p:spPr/>
        <p:txBody>
          <a:bodyPr>
            <a:normAutofit/>
          </a:bodyPr>
          <a:lstStyle/>
          <a:p>
            <a:endParaRPr lang="en-US" sz="2400" dirty="0">
              <a:latin typeface="Arial" panose="020B0604020202020204" pitchFamily="34" charset="0"/>
              <a:cs typeface="Arial" panose="020B0604020202020204" pitchFamily="34" charset="0"/>
            </a:endParaRPr>
          </a:p>
          <a:p>
            <a:endParaRPr lang="en-US" dirty="0"/>
          </a:p>
        </p:txBody>
      </p:sp>
      <p:sp>
        <p:nvSpPr>
          <p:cNvPr id="8" name="Content Placeholder 7">
            <a:extLst>
              <a:ext uri="{FF2B5EF4-FFF2-40B4-BE49-F238E27FC236}">
                <a16:creationId xmlns:a16="http://schemas.microsoft.com/office/drawing/2014/main" id="{DFB21D84-4CF0-4776-8ABC-AAE60F80B160}"/>
              </a:ext>
            </a:extLst>
          </p:cNvPr>
          <p:cNvSpPr>
            <a:spLocks noGrp="1"/>
          </p:cNvSpPr>
          <p:nvPr>
            <p:ph sz="half" idx="4294967295"/>
          </p:nvPr>
        </p:nvSpPr>
        <p:spPr>
          <a:xfrm>
            <a:off x="533401" y="1968500"/>
            <a:ext cx="8610599" cy="4292600"/>
          </a:xfrm>
        </p:spPr>
        <p:txBody>
          <a:bodyPr>
            <a:normAutofit/>
          </a:bodyPr>
          <a:lstStyle/>
          <a:p>
            <a:r>
              <a:rPr lang="en-US" sz="1700" dirty="0"/>
              <a:t>Harrington Heights will be a 15-story building that will include 270-unit affordable rental apartments; all the units will be affordable </a:t>
            </a:r>
          </a:p>
          <a:p>
            <a:endParaRPr lang="en-US" sz="1700" dirty="0"/>
          </a:p>
          <a:p>
            <a:r>
              <a:rPr lang="en-US" sz="1700" dirty="0"/>
              <a:t>SDHC awarded 115 rental housing vouchers to help Harrington Heights residents pay their rent. Of those, 75 will assist people experiencing homelessness, including 10 set aside specifically for veterans experiencing homelessness.</a:t>
            </a:r>
          </a:p>
          <a:p>
            <a:pPr marL="0" indent="0">
              <a:buNone/>
            </a:pPr>
            <a:endParaRPr lang="en-US" sz="1700" dirty="0"/>
          </a:p>
          <a:p>
            <a:pPr marL="0" indent="0">
              <a:buNone/>
            </a:pPr>
            <a:r>
              <a:rPr lang="en-US" sz="1700" dirty="0"/>
              <a:t>According to the housing commission, the remaining 40 vouchers will be for households with lower income who are not experiencing homelessness, with annual income ranging from 25 to 40% of AMI. All the vouchers SDHC awarded are tied to the development, so when a resident moves on, the housing voucher remains to help the household that moves into a new unit at the property.</a:t>
            </a:r>
          </a:p>
          <a:p>
            <a:endParaRPr lang="en-US" dirty="0"/>
          </a:p>
          <a:p>
            <a:endParaRPr lang="en-US" dirty="0"/>
          </a:p>
        </p:txBody>
      </p:sp>
      <p:pic>
        <p:nvPicPr>
          <p:cNvPr id="9" name="Picture 8">
            <a:extLst>
              <a:ext uri="{FF2B5EF4-FFF2-40B4-BE49-F238E27FC236}">
                <a16:creationId xmlns:a16="http://schemas.microsoft.com/office/drawing/2014/main" id="{4932D813-0B5B-4B0D-A3E3-31F561542F01}"/>
              </a:ext>
            </a:extLst>
          </p:cNvPr>
          <p:cNvPicPr>
            <a:picLocks noChangeAspect="1"/>
          </p:cNvPicPr>
          <p:nvPr/>
        </p:nvPicPr>
        <p:blipFill>
          <a:blip r:embed="rId2"/>
          <a:stretch>
            <a:fillRect/>
          </a:stretch>
        </p:blipFill>
        <p:spPr>
          <a:xfrm>
            <a:off x="7848600" y="231646"/>
            <a:ext cx="1371600" cy="1644908"/>
          </a:xfrm>
          <a:prstGeom prst="rect">
            <a:avLst/>
          </a:prstGeom>
        </p:spPr>
      </p:pic>
    </p:spTree>
    <p:extLst>
      <p:ext uri="{BB962C8B-B14F-4D97-AF65-F5344CB8AC3E}">
        <p14:creationId xmlns:p14="http://schemas.microsoft.com/office/powerpoint/2010/main" val="862870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2C9C45-CAE5-4C2D-965F-ED2BC323F9B1}"/>
              </a:ext>
            </a:extLst>
          </p:cNvPr>
          <p:cNvSpPr>
            <a:spLocks noGrp="1"/>
          </p:cNvSpPr>
          <p:nvPr>
            <p:ph type="title"/>
          </p:nvPr>
        </p:nvSpPr>
        <p:spPr/>
        <p:txBody>
          <a:bodyPr/>
          <a:lstStyle/>
          <a:p>
            <a:r>
              <a:rPr lang="en-US" dirty="0"/>
              <a:t>Harrington Heights </a:t>
            </a:r>
          </a:p>
        </p:txBody>
      </p:sp>
      <p:sp>
        <p:nvSpPr>
          <p:cNvPr id="5" name="Content Placeholder 4">
            <a:extLst>
              <a:ext uri="{FF2B5EF4-FFF2-40B4-BE49-F238E27FC236}">
                <a16:creationId xmlns:a16="http://schemas.microsoft.com/office/drawing/2014/main" id="{6E68FCD4-2A3D-49A0-B5A3-0CC6BD105995}"/>
              </a:ext>
            </a:extLst>
          </p:cNvPr>
          <p:cNvSpPr>
            <a:spLocks noGrp="1"/>
          </p:cNvSpPr>
          <p:nvPr>
            <p:ph idx="1"/>
          </p:nvPr>
        </p:nvSpPr>
        <p:spPr/>
        <p:txBody>
          <a:bodyPr/>
          <a:lstStyle/>
          <a:p>
            <a:r>
              <a:rPr lang="en-US" dirty="0"/>
              <a:t>40 Units for SDRC </a:t>
            </a:r>
          </a:p>
        </p:txBody>
      </p:sp>
      <p:pic>
        <p:nvPicPr>
          <p:cNvPr id="6" name="Picture 5">
            <a:extLst>
              <a:ext uri="{FF2B5EF4-FFF2-40B4-BE49-F238E27FC236}">
                <a16:creationId xmlns:a16="http://schemas.microsoft.com/office/drawing/2014/main" id="{259DED5D-7CC4-4FD1-868A-7C5430470D81}"/>
              </a:ext>
            </a:extLst>
          </p:cNvPr>
          <p:cNvPicPr>
            <a:picLocks noChangeAspect="1"/>
          </p:cNvPicPr>
          <p:nvPr/>
        </p:nvPicPr>
        <p:blipFill>
          <a:blip r:embed="rId2"/>
          <a:stretch>
            <a:fillRect/>
          </a:stretch>
        </p:blipFill>
        <p:spPr>
          <a:xfrm>
            <a:off x="381000" y="2371597"/>
            <a:ext cx="4397374" cy="2572006"/>
          </a:xfrm>
          <a:prstGeom prst="rect">
            <a:avLst/>
          </a:prstGeom>
        </p:spPr>
      </p:pic>
      <p:pic>
        <p:nvPicPr>
          <p:cNvPr id="7" name="Picture 6">
            <a:extLst>
              <a:ext uri="{FF2B5EF4-FFF2-40B4-BE49-F238E27FC236}">
                <a16:creationId xmlns:a16="http://schemas.microsoft.com/office/drawing/2014/main" id="{81AA1071-1391-4CB7-A882-1960D6817186}"/>
              </a:ext>
            </a:extLst>
          </p:cNvPr>
          <p:cNvPicPr>
            <a:picLocks noChangeAspect="1"/>
          </p:cNvPicPr>
          <p:nvPr/>
        </p:nvPicPr>
        <p:blipFill>
          <a:blip r:embed="rId3"/>
          <a:stretch>
            <a:fillRect/>
          </a:stretch>
        </p:blipFill>
        <p:spPr>
          <a:xfrm>
            <a:off x="5181600" y="1867602"/>
            <a:ext cx="3967883" cy="3071557"/>
          </a:xfrm>
          <a:prstGeom prst="rect">
            <a:avLst/>
          </a:prstGeom>
        </p:spPr>
      </p:pic>
    </p:spTree>
    <p:extLst>
      <p:ext uri="{BB962C8B-B14F-4D97-AF65-F5344CB8AC3E}">
        <p14:creationId xmlns:p14="http://schemas.microsoft.com/office/powerpoint/2010/main" val="1659557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type="body" sz="half" idx="1"/>
          </p:nvPr>
        </p:nvSpPr>
        <p:spPr>
          <a:xfrm>
            <a:off x="36443" y="1562945"/>
            <a:ext cx="8290560" cy="5132505"/>
          </a:xfrm>
        </p:spPr>
        <p:txBody>
          <a:bodyPr numCol="1">
            <a:noAutofit/>
          </a:bodyPr>
          <a:lstStyle/>
          <a:p>
            <a:pPr lvl="5">
              <a:lnSpc>
                <a:spcPct val="100000"/>
              </a:lnSpc>
              <a:spcBef>
                <a:spcPts val="1280"/>
              </a:spcBef>
              <a:buClrTx/>
              <a:defRPr/>
            </a:pPr>
            <a:r>
              <a:rPr lang="en-US" sz="1707" dirty="0">
                <a:latin typeface="Arial" panose="020B0604020202020204" pitchFamily="34" charset="0"/>
                <a:cs typeface="Arial" panose="020B0604020202020204" pitchFamily="34" charset="0"/>
              </a:rPr>
              <a:t>Mt. Etna- MODICA- 30 units for SDRC</a:t>
            </a:r>
          </a:p>
          <a:p>
            <a:pPr lvl="5">
              <a:lnSpc>
                <a:spcPct val="100000"/>
              </a:lnSpc>
              <a:spcBef>
                <a:spcPts val="1280"/>
              </a:spcBef>
              <a:buClrTx/>
              <a:defRPr/>
            </a:pPr>
            <a:r>
              <a:rPr lang="en-US" sz="1707" dirty="0">
                <a:latin typeface="Arial" panose="020B0604020202020204" pitchFamily="34" charset="0"/>
                <a:cs typeface="Arial" panose="020B0604020202020204" pitchFamily="34" charset="0"/>
              </a:rPr>
              <a:t>Mt. Etna-Taormina – 26 units for SDRC</a:t>
            </a:r>
          </a:p>
          <a:p>
            <a:pPr lvl="5">
              <a:lnSpc>
                <a:spcPct val="100000"/>
              </a:lnSpc>
              <a:spcBef>
                <a:spcPts val="1280"/>
              </a:spcBef>
              <a:buClrTx/>
              <a:defRPr/>
            </a:pPr>
            <a:r>
              <a:rPr lang="en-US" sz="1707" dirty="0" err="1">
                <a:latin typeface="Arial" panose="020B0604020202020204" pitchFamily="34" charset="0"/>
                <a:cs typeface="Arial" panose="020B0604020202020204" pitchFamily="34" charset="0"/>
              </a:rPr>
              <a:t>Miraluz</a:t>
            </a:r>
            <a:r>
              <a:rPr lang="en-US" sz="1707" dirty="0">
                <a:latin typeface="Arial" panose="020B0604020202020204" pitchFamily="34" charset="0"/>
                <a:cs typeface="Arial" panose="020B0604020202020204" pitchFamily="34" charset="0"/>
              </a:rPr>
              <a:t> – 10 units for SDRC</a:t>
            </a:r>
          </a:p>
          <a:p>
            <a:pPr lvl="5">
              <a:lnSpc>
                <a:spcPct val="100000"/>
              </a:lnSpc>
              <a:spcBef>
                <a:spcPts val="1280"/>
              </a:spcBef>
              <a:buClrTx/>
              <a:defRPr/>
            </a:pPr>
            <a:r>
              <a:rPr lang="en-US" sz="1707" dirty="0">
                <a:latin typeface="Arial" panose="020B0604020202020204" pitchFamily="34" charset="0"/>
                <a:cs typeface="Arial" panose="020B0604020202020204" pitchFamily="34" charset="0"/>
              </a:rPr>
              <a:t>Trails- 15 units for SDRC</a:t>
            </a:r>
          </a:p>
          <a:p>
            <a:pPr lvl="5">
              <a:lnSpc>
                <a:spcPct val="100000"/>
              </a:lnSpc>
              <a:spcBef>
                <a:spcPts val="1280"/>
              </a:spcBef>
              <a:buClrTx/>
              <a:defRPr/>
            </a:pPr>
            <a:r>
              <a:rPr lang="en-US" sz="1707" dirty="0">
                <a:latin typeface="Arial" panose="020B0604020202020204" pitchFamily="34" charset="0"/>
                <a:cs typeface="Arial" panose="020B0604020202020204" pitchFamily="34" charset="0"/>
              </a:rPr>
              <a:t>SCHC is also working with Chelsea on their San Diego State deal in Mission Valley near Snapdragon Stadium in Mission Valley. It is a very desirable location because of the proximity to transportation and other important amenities. Units for SDRC are to be determined.</a:t>
            </a:r>
          </a:p>
          <a:p>
            <a:pPr lvl="5">
              <a:lnSpc>
                <a:spcPct val="100000"/>
              </a:lnSpc>
              <a:spcBef>
                <a:spcPts val="1280"/>
              </a:spcBef>
              <a:buClrTx/>
              <a:defRPr/>
            </a:pPr>
            <a:r>
              <a:rPr lang="en-US" sz="1707" dirty="0">
                <a:latin typeface="Arial" panose="020B0604020202020204" pitchFamily="34" charset="0"/>
                <a:cs typeface="Arial" panose="020B0604020202020204" pitchFamily="34" charset="0"/>
              </a:rPr>
              <a:t>SCHC is also working with Chelsea on what will be the largest ever affordable housing project in CA known as “Midway Rising”. The project will be built in stages, eventually delivering 2,000 affordable units to San Diego. This project will be located where the Sports Arena now sits. Units for SDRC are to be determined.</a:t>
            </a:r>
          </a:p>
          <a:p>
            <a:pPr lvl="4">
              <a:lnSpc>
                <a:spcPct val="100000"/>
              </a:lnSpc>
              <a:spcBef>
                <a:spcPts val="1280"/>
              </a:spcBef>
              <a:buClrTx/>
              <a:defRPr/>
            </a:pPr>
            <a:endParaRPr lang="en-US" sz="1707"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E4EC3948-82FB-4400-8867-9184FE6CA6B2}"/>
              </a:ext>
            </a:extLst>
          </p:cNvPr>
          <p:cNvSpPr/>
          <p:nvPr/>
        </p:nvSpPr>
        <p:spPr>
          <a:xfrm>
            <a:off x="0" y="76200"/>
            <a:ext cx="9753600" cy="1562946"/>
          </a:xfrm>
          <a:prstGeom prst="rect">
            <a:avLst/>
          </a:prstGeom>
          <a:solidFill>
            <a:srgbClr val="2683C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dirty="0"/>
          </a:p>
        </p:txBody>
      </p:sp>
      <p:sp>
        <p:nvSpPr>
          <p:cNvPr id="9" name="Title 1">
            <a:extLst>
              <a:ext uri="{FF2B5EF4-FFF2-40B4-BE49-F238E27FC236}">
                <a16:creationId xmlns:a16="http://schemas.microsoft.com/office/drawing/2014/main" id="{0AE696F6-BF7B-4C38-A075-FFCD08985A85}"/>
              </a:ext>
            </a:extLst>
          </p:cNvPr>
          <p:cNvSpPr txBox="1">
            <a:spLocks/>
          </p:cNvSpPr>
          <p:nvPr/>
        </p:nvSpPr>
        <p:spPr>
          <a:xfrm>
            <a:off x="304800" y="243840"/>
            <a:ext cx="9067800" cy="1075266"/>
          </a:xfrm>
          <a:prstGeom prst="rect">
            <a:avLst/>
          </a:prstGeom>
        </p:spPr>
        <p:txBody>
          <a:bodyPr vert="horz" lIns="91440" tIns="45720" rIns="91440" bIns="45720" rtlCol="0" anchor="b">
            <a:noAutofit/>
          </a:bodyPr>
          <a:lstStyle>
            <a:lvl1pPr algn="l" defTabSz="975390" rtl="0" eaLnBrk="1" latinLnBrk="0" hangingPunct="1">
              <a:lnSpc>
                <a:spcPct val="85000"/>
              </a:lnSpc>
              <a:spcBef>
                <a:spcPct val="0"/>
              </a:spcBef>
              <a:buNone/>
              <a:defRPr sz="5120" kern="1200" spc="-53" baseline="0">
                <a:solidFill>
                  <a:schemeClr val="tx1">
                    <a:lumMod val="75000"/>
                    <a:lumOff val="25000"/>
                  </a:schemeClr>
                </a:solidFill>
                <a:latin typeface="+mj-lt"/>
                <a:ea typeface="+mj-ea"/>
                <a:cs typeface="+mj-cs"/>
              </a:defRPr>
            </a:lvl1pPr>
          </a:lstStyle>
          <a:p>
            <a:pPr algn="ctr"/>
            <a:r>
              <a:rPr lang="en-US" sz="4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Southern CA Housing Collaborative (SCHC) Projects</a:t>
            </a:r>
          </a:p>
        </p:txBody>
      </p:sp>
    </p:spTree>
    <p:extLst>
      <p:ext uri="{BB962C8B-B14F-4D97-AF65-F5344CB8AC3E}">
        <p14:creationId xmlns:p14="http://schemas.microsoft.com/office/powerpoint/2010/main" val="29225605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3DE516-462B-4743-A6E4-0ED289B92BF6}"/>
              </a:ext>
            </a:extLst>
          </p:cNvPr>
          <p:cNvSpPr>
            <a:spLocks noGrp="1"/>
          </p:cNvSpPr>
          <p:nvPr>
            <p:ph type="title"/>
          </p:nvPr>
        </p:nvSpPr>
        <p:spPr/>
        <p:txBody>
          <a:bodyPr/>
          <a:lstStyle/>
          <a:p>
            <a:r>
              <a:rPr lang="en-US" dirty="0"/>
              <a:t>Imperial Valley </a:t>
            </a:r>
          </a:p>
        </p:txBody>
      </p:sp>
      <p:sp>
        <p:nvSpPr>
          <p:cNvPr id="5" name="Content Placeholder 4">
            <a:extLst>
              <a:ext uri="{FF2B5EF4-FFF2-40B4-BE49-F238E27FC236}">
                <a16:creationId xmlns:a16="http://schemas.microsoft.com/office/drawing/2014/main" id="{81117237-653B-4073-BF37-D56848C036A1}"/>
              </a:ext>
            </a:extLst>
          </p:cNvPr>
          <p:cNvSpPr>
            <a:spLocks noGrp="1"/>
          </p:cNvSpPr>
          <p:nvPr>
            <p:ph idx="1"/>
          </p:nvPr>
        </p:nvSpPr>
        <p:spPr/>
        <p:txBody>
          <a:bodyPr/>
          <a:lstStyle/>
          <a:p>
            <a:r>
              <a:rPr lang="en-US" sz="1600" dirty="0"/>
              <a:t>Villa Primavera – </a:t>
            </a:r>
            <a:r>
              <a:rPr lang="en-US" sz="1600" b="1" dirty="0"/>
              <a:t>17 units for SDRC (Imperial County)</a:t>
            </a:r>
            <a:endParaRPr lang="en-US" sz="1600" dirty="0"/>
          </a:p>
          <a:p>
            <a:r>
              <a:rPr lang="en-US" sz="1600" dirty="0" err="1"/>
              <a:t>Serenita</a:t>
            </a:r>
            <a:r>
              <a:rPr lang="en-US" sz="1600" dirty="0"/>
              <a:t> – </a:t>
            </a:r>
            <a:r>
              <a:rPr lang="en-US" sz="1600" b="1" dirty="0"/>
              <a:t>15 units for SDRC (Imperial County</a:t>
            </a:r>
            <a:r>
              <a:rPr lang="en-US" sz="1600" dirty="0"/>
              <a:t>)</a:t>
            </a:r>
          </a:p>
          <a:p>
            <a:r>
              <a:rPr lang="en-US" sz="1600" dirty="0"/>
              <a:t>Girasol (Countryside II) – </a:t>
            </a:r>
            <a:r>
              <a:rPr lang="en-US" sz="1600" b="1" dirty="0"/>
              <a:t>10 units for SDRC (Imperial County)</a:t>
            </a:r>
            <a:endParaRPr lang="en-US" sz="1600" dirty="0"/>
          </a:p>
          <a:p>
            <a:endParaRPr lang="en-US" dirty="0"/>
          </a:p>
        </p:txBody>
      </p:sp>
      <p:pic>
        <p:nvPicPr>
          <p:cNvPr id="6" name="Picture 5">
            <a:extLst>
              <a:ext uri="{FF2B5EF4-FFF2-40B4-BE49-F238E27FC236}">
                <a16:creationId xmlns:a16="http://schemas.microsoft.com/office/drawing/2014/main" id="{B97D9892-024A-4979-8317-9B825E115A47}"/>
              </a:ext>
            </a:extLst>
          </p:cNvPr>
          <p:cNvPicPr>
            <a:picLocks noChangeAspect="1"/>
          </p:cNvPicPr>
          <p:nvPr/>
        </p:nvPicPr>
        <p:blipFill>
          <a:blip r:embed="rId2"/>
          <a:stretch>
            <a:fillRect/>
          </a:stretch>
        </p:blipFill>
        <p:spPr>
          <a:xfrm>
            <a:off x="3124200" y="3470667"/>
            <a:ext cx="5105400" cy="2789700"/>
          </a:xfrm>
          <a:prstGeom prst="rect">
            <a:avLst/>
          </a:prstGeom>
        </p:spPr>
      </p:pic>
    </p:spTree>
    <p:extLst>
      <p:ext uri="{BB962C8B-B14F-4D97-AF65-F5344CB8AC3E}">
        <p14:creationId xmlns:p14="http://schemas.microsoft.com/office/powerpoint/2010/main" val="30463395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type="body" sz="half" idx="1"/>
          </p:nvPr>
        </p:nvSpPr>
        <p:spPr>
          <a:xfrm>
            <a:off x="152400" y="1600200"/>
            <a:ext cx="8504586" cy="4674355"/>
          </a:xfrm>
        </p:spPr>
        <p:txBody>
          <a:bodyPr>
            <a:noAutofit/>
          </a:bodyPr>
          <a:lstStyle/>
          <a:p>
            <a:pPr marL="214586" lvl="1" indent="0">
              <a:lnSpc>
                <a:spcPct val="100000"/>
              </a:lnSpc>
              <a:spcBef>
                <a:spcPts val="1280"/>
              </a:spcBef>
              <a:buClrTx/>
              <a:buNone/>
              <a:defRPr/>
            </a:pPr>
            <a:r>
              <a:rPr lang="en-US" sz="1600" dirty="0">
                <a:solidFill>
                  <a:schemeClr val="tx1"/>
                </a:solidFill>
                <a:latin typeface="+mj-lt"/>
                <a:cs typeface="Arial" panose="020B0604020202020204" pitchFamily="34" charset="0"/>
              </a:rPr>
              <a:t>SDRC has identified priorities for the development of resources under the Community Resource Development Plan (CRDP)</a:t>
            </a:r>
          </a:p>
          <a:p>
            <a:pPr marL="214586" lvl="1" indent="0">
              <a:lnSpc>
                <a:spcPct val="100000"/>
              </a:lnSpc>
              <a:spcBef>
                <a:spcPts val="1280"/>
              </a:spcBef>
              <a:buClrTx/>
              <a:buNone/>
              <a:defRPr/>
            </a:pPr>
            <a:endParaRPr lang="en-US" sz="1600" dirty="0">
              <a:solidFill>
                <a:schemeClr val="tx1"/>
              </a:solidFill>
              <a:latin typeface="+mj-lt"/>
              <a:cs typeface="Arial" panose="020B0604020202020204" pitchFamily="34" charset="0"/>
            </a:endParaRPr>
          </a:p>
          <a:p>
            <a:pPr marL="214586" lvl="1" indent="0">
              <a:lnSpc>
                <a:spcPct val="100000"/>
              </a:lnSpc>
              <a:spcBef>
                <a:spcPts val="1280"/>
              </a:spcBef>
              <a:buClrTx/>
              <a:buNone/>
              <a:defRPr/>
            </a:pPr>
            <a:r>
              <a:rPr lang="en-US" sz="1600" b="1" dirty="0">
                <a:solidFill>
                  <a:schemeClr val="tx1"/>
                </a:solidFill>
                <a:latin typeface="+mj-lt"/>
                <a:cs typeface="Arial" panose="020B0604020202020204" pitchFamily="34" charset="0"/>
              </a:rPr>
              <a:t>Helpful tips: </a:t>
            </a:r>
          </a:p>
          <a:p>
            <a:pPr marL="214586" lvl="1" indent="0">
              <a:lnSpc>
                <a:spcPct val="100000"/>
              </a:lnSpc>
              <a:spcBef>
                <a:spcPts val="1280"/>
              </a:spcBef>
              <a:buClrTx/>
              <a:buNone/>
              <a:defRPr/>
            </a:pPr>
            <a:r>
              <a:rPr lang="en-US" sz="1600" dirty="0">
                <a:solidFill>
                  <a:schemeClr val="tx1"/>
                </a:solidFill>
                <a:latin typeface="+mj-lt"/>
                <a:cs typeface="Arial" panose="020B0604020202020204" pitchFamily="34" charset="0"/>
              </a:rPr>
              <a:t>Housing Navigator </a:t>
            </a:r>
          </a:p>
          <a:p>
            <a:pPr marL="214586" lvl="1" indent="0">
              <a:lnSpc>
                <a:spcPct val="100000"/>
              </a:lnSpc>
              <a:spcBef>
                <a:spcPts val="1280"/>
              </a:spcBef>
              <a:buClrTx/>
              <a:buNone/>
              <a:defRPr/>
            </a:pPr>
            <a:r>
              <a:rPr lang="en-US" sz="1600" dirty="0">
                <a:solidFill>
                  <a:schemeClr val="tx1"/>
                </a:solidFill>
                <a:latin typeface="+mj-lt"/>
                <a:cs typeface="Arial" panose="020B0604020202020204" pitchFamily="34" charset="0"/>
              </a:rPr>
              <a:t>Tracking referrals to affordable housing projects </a:t>
            </a:r>
          </a:p>
          <a:p>
            <a:pPr marL="214586" lvl="1" indent="0">
              <a:lnSpc>
                <a:spcPct val="100000"/>
              </a:lnSpc>
              <a:spcBef>
                <a:spcPts val="1280"/>
              </a:spcBef>
              <a:buClrTx/>
              <a:buNone/>
              <a:defRPr/>
            </a:pPr>
            <a:r>
              <a:rPr lang="en-US" sz="1600" dirty="0">
                <a:solidFill>
                  <a:schemeClr val="tx1"/>
                </a:solidFill>
                <a:latin typeface="+mj-lt"/>
                <a:cs typeface="Arial" panose="020B0604020202020204" pitchFamily="34" charset="0"/>
              </a:rPr>
              <a:t>City Council meetings </a:t>
            </a:r>
          </a:p>
          <a:p>
            <a:pPr marL="214586" lvl="1" indent="0">
              <a:lnSpc>
                <a:spcPct val="100000"/>
              </a:lnSpc>
              <a:spcBef>
                <a:spcPts val="1280"/>
              </a:spcBef>
              <a:buClrTx/>
              <a:buNone/>
              <a:defRPr/>
            </a:pPr>
            <a:r>
              <a:rPr lang="en-US" sz="1600" dirty="0">
                <a:solidFill>
                  <a:schemeClr val="tx1"/>
                </a:solidFill>
                <a:latin typeface="+mj-lt"/>
                <a:cs typeface="Arial" panose="020B0604020202020204" pitchFamily="34" charset="0"/>
              </a:rPr>
              <a:t>Data, Data, Data </a:t>
            </a:r>
          </a:p>
          <a:p>
            <a:pPr marL="214586" lvl="1" indent="0">
              <a:lnSpc>
                <a:spcPct val="100000"/>
              </a:lnSpc>
              <a:spcBef>
                <a:spcPts val="1280"/>
              </a:spcBef>
              <a:buClrTx/>
              <a:buNone/>
              <a:defRPr/>
            </a:pPr>
            <a:r>
              <a:rPr lang="en-US" sz="1600" dirty="0">
                <a:solidFill>
                  <a:schemeClr val="tx1"/>
                </a:solidFill>
                <a:latin typeface="+mj-lt"/>
                <a:cs typeface="Arial" panose="020B0604020202020204" pitchFamily="34" charset="0"/>
              </a:rPr>
              <a:t>Outreach and more outreach </a:t>
            </a:r>
          </a:p>
        </p:txBody>
      </p:sp>
      <p:sp>
        <p:nvSpPr>
          <p:cNvPr id="8" name="Rectangle 7">
            <a:extLst>
              <a:ext uri="{FF2B5EF4-FFF2-40B4-BE49-F238E27FC236}">
                <a16:creationId xmlns:a16="http://schemas.microsoft.com/office/drawing/2014/main" id="{8D640E4B-CC79-4881-91BF-405B62EBA265}"/>
              </a:ext>
            </a:extLst>
          </p:cNvPr>
          <p:cNvSpPr/>
          <p:nvPr/>
        </p:nvSpPr>
        <p:spPr>
          <a:xfrm>
            <a:off x="0" y="0"/>
            <a:ext cx="9753600" cy="1463040"/>
          </a:xfrm>
          <a:prstGeom prst="rect">
            <a:avLst/>
          </a:prstGeom>
          <a:solidFill>
            <a:srgbClr val="2683C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dirty="0"/>
          </a:p>
        </p:txBody>
      </p:sp>
      <p:sp>
        <p:nvSpPr>
          <p:cNvPr id="9" name="Title 1">
            <a:extLst>
              <a:ext uri="{FF2B5EF4-FFF2-40B4-BE49-F238E27FC236}">
                <a16:creationId xmlns:a16="http://schemas.microsoft.com/office/drawing/2014/main" id="{D9652AB9-AB8A-4D81-AC9A-56053C08F004}"/>
              </a:ext>
            </a:extLst>
          </p:cNvPr>
          <p:cNvSpPr txBox="1">
            <a:spLocks/>
          </p:cNvSpPr>
          <p:nvPr/>
        </p:nvSpPr>
        <p:spPr>
          <a:xfrm>
            <a:off x="853440" y="350612"/>
            <a:ext cx="8046720" cy="1075266"/>
          </a:xfrm>
          <a:prstGeom prst="rect">
            <a:avLst/>
          </a:prstGeom>
        </p:spPr>
        <p:txBody>
          <a:bodyPr vert="horz" lIns="91440" tIns="45720" rIns="91440" bIns="45720" rtlCol="0" anchor="b">
            <a:noAutofit/>
          </a:bodyPr>
          <a:lstStyle>
            <a:lvl1pPr algn="l" defTabSz="975390" rtl="0" eaLnBrk="1" latinLnBrk="0" hangingPunct="1">
              <a:lnSpc>
                <a:spcPct val="85000"/>
              </a:lnSpc>
              <a:spcBef>
                <a:spcPct val="0"/>
              </a:spcBef>
              <a:buNone/>
              <a:defRPr sz="5120" kern="1200" spc="-53" baseline="0">
                <a:solidFill>
                  <a:schemeClr val="tx1">
                    <a:lumMod val="75000"/>
                    <a:lumOff val="25000"/>
                  </a:schemeClr>
                </a:solidFill>
                <a:latin typeface="+mj-lt"/>
                <a:ea typeface="+mj-ea"/>
                <a:cs typeface="+mj-cs"/>
              </a:defRPr>
            </a:lvl1pPr>
          </a:lstStyle>
          <a:p>
            <a:pPr algn="ctr"/>
            <a:r>
              <a:rPr lang="en-US" sz="4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Development Plan and tips  </a:t>
            </a:r>
          </a:p>
        </p:txBody>
      </p:sp>
      <p:pic>
        <p:nvPicPr>
          <p:cNvPr id="3" name="Picture 2">
            <a:extLst>
              <a:ext uri="{FF2B5EF4-FFF2-40B4-BE49-F238E27FC236}">
                <a16:creationId xmlns:a16="http://schemas.microsoft.com/office/drawing/2014/main" id="{521EE8FC-A9F3-4BBF-8B4C-97F9DD482389}"/>
              </a:ext>
            </a:extLst>
          </p:cNvPr>
          <p:cNvPicPr>
            <a:picLocks noChangeAspect="1"/>
          </p:cNvPicPr>
          <p:nvPr/>
        </p:nvPicPr>
        <p:blipFill>
          <a:blip r:embed="rId3"/>
          <a:stretch>
            <a:fillRect/>
          </a:stretch>
        </p:blipFill>
        <p:spPr>
          <a:xfrm>
            <a:off x="5638800" y="3505200"/>
            <a:ext cx="3546274" cy="3019424"/>
          </a:xfrm>
          <a:prstGeom prst="rect">
            <a:avLst/>
          </a:prstGeom>
        </p:spPr>
      </p:pic>
    </p:spTree>
    <p:extLst>
      <p:ext uri="{BB962C8B-B14F-4D97-AF65-F5344CB8AC3E}">
        <p14:creationId xmlns:p14="http://schemas.microsoft.com/office/powerpoint/2010/main" val="24794123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982781-4246-4A9C-B3FF-7C4456FDAF49}"/>
              </a:ext>
            </a:extLst>
          </p:cNvPr>
          <p:cNvSpPr>
            <a:spLocks noGrp="1"/>
          </p:cNvSpPr>
          <p:nvPr>
            <p:ph type="title"/>
          </p:nvPr>
        </p:nvSpPr>
        <p:spPr/>
        <p:txBody>
          <a:bodyPr/>
          <a:lstStyle/>
          <a:p>
            <a:r>
              <a:rPr lang="en-US" dirty="0"/>
              <a:t>Cal AHA </a:t>
            </a:r>
          </a:p>
        </p:txBody>
      </p:sp>
      <p:sp>
        <p:nvSpPr>
          <p:cNvPr id="6" name="Content Placeholder 5">
            <a:extLst>
              <a:ext uri="{FF2B5EF4-FFF2-40B4-BE49-F238E27FC236}">
                <a16:creationId xmlns:a16="http://schemas.microsoft.com/office/drawing/2014/main" id="{2AA9C61A-F81E-4C21-8658-869989DAA4DA}"/>
              </a:ext>
            </a:extLst>
          </p:cNvPr>
          <p:cNvSpPr>
            <a:spLocks noGrp="1"/>
          </p:cNvSpPr>
          <p:nvPr>
            <p:ph sz="half" idx="1"/>
          </p:nvPr>
        </p:nvSpPr>
        <p:spPr>
          <a:xfrm>
            <a:off x="316992" y="1968785"/>
            <a:ext cx="4178808" cy="3822415"/>
          </a:xfrm>
        </p:spPr>
        <p:txBody>
          <a:bodyPr>
            <a:normAutofit/>
          </a:bodyPr>
          <a:lstStyle/>
          <a:p>
            <a:r>
              <a:rPr lang="en-US" dirty="0"/>
              <a:t>The California Affordable Housing Agency (</a:t>
            </a:r>
            <a:r>
              <a:rPr lang="en-US" dirty="0" err="1"/>
              <a:t>CalAHA</a:t>
            </a:r>
            <a:r>
              <a:rPr lang="en-US" dirty="0"/>
              <a:t>) was created in 2000 as a Joint Powers Agency (JPA)</a:t>
            </a:r>
          </a:p>
          <a:p>
            <a:r>
              <a:rPr lang="en-US" dirty="0"/>
              <a:t>The reason for creating </a:t>
            </a:r>
            <a:r>
              <a:rPr lang="en-US" dirty="0" err="1"/>
              <a:t>CalAHA</a:t>
            </a:r>
            <a:r>
              <a:rPr lang="en-US" dirty="0"/>
              <a:t> is a simple one: there is strength in numbers. What a small agency may not be able to achieve on its own, it may be able to accomplish through the resources of multiple members.</a:t>
            </a:r>
          </a:p>
        </p:txBody>
      </p:sp>
      <p:sp>
        <p:nvSpPr>
          <p:cNvPr id="7" name="Content Placeholder 6">
            <a:extLst>
              <a:ext uri="{FF2B5EF4-FFF2-40B4-BE49-F238E27FC236}">
                <a16:creationId xmlns:a16="http://schemas.microsoft.com/office/drawing/2014/main" id="{A1B89AFE-81DF-42F3-AB21-71C7E28693BB}"/>
              </a:ext>
            </a:extLst>
          </p:cNvPr>
          <p:cNvSpPr>
            <a:spLocks noGrp="1"/>
          </p:cNvSpPr>
          <p:nvPr>
            <p:ph sz="half" idx="2"/>
          </p:nvPr>
        </p:nvSpPr>
        <p:spPr/>
        <p:txBody>
          <a:bodyPr>
            <a:normAutofit/>
          </a:bodyPr>
          <a:lstStyle/>
          <a:p>
            <a:endParaRPr lang="en-US"/>
          </a:p>
        </p:txBody>
      </p:sp>
      <p:pic>
        <p:nvPicPr>
          <p:cNvPr id="8" name="Picture 7">
            <a:extLst>
              <a:ext uri="{FF2B5EF4-FFF2-40B4-BE49-F238E27FC236}">
                <a16:creationId xmlns:a16="http://schemas.microsoft.com/office/drawing/2014/main" id="{763906CC-48F1-44F2-88C3-563B56CFE473}"/>
              </a:ext>
            </a:extLst>
          </p:cNvPr>
          <p:cNvPicPr>
            <a:picLocks noChangeAspect="1"/>
          </p:cNvPicPr>
          <p:nvPr/>
        </p:nvPicPr>
        <p:blipFill>
          <a:blip r:embed="rId2"/>
          <a:stretch>
            <a:fillRect/>
          </a:stretch>
        </p:blipFill>
        <p:spPr>
          <a:xfrm>
            <a:off x="4359645" y="305712"/>
            <a:ext cx="5393955" cy="6265788"/>
          </a:xfrm>
          <a:prstGeom prst="rect">
            <a:avLst/>
          </a:prstGeom>
        </p:spPr>
      </p:pic>
    </p:spTree>
    <p:extLst>
      <p:ext uri="{BB962C8B-B14F-4D97-AF65-F5344CB8AC3E}">
        <p14:creationId xmlns:p14="http://schemas.microsoft.com/office/powerpoint/2010/main" val="228132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3"/>
          <p:cNvSpPr>
            <a:spLocks noGrp="1" noChangeArrowheads="1"/>
          </p:cNvSpPr>
          <p:nvPr>
            <p:ph idx="4294967295"/>
          </p:nvPr>
        </p:nvSpPr>
        <p:spPr>
          <a:xfrm>
            <a:off x="325122" y="1788160"/>
            <a:ext cx="8534399" cy="4290907"/>
          </a:xfrm>
        </p:spPr>
        <p:txBody>
          <a:bodyPr>
            <a:normAutofit/>
          </a:bodyPr>
          <a:lstStyle/>
          <a:p>
            <a:pPr algn="ctr">
              <a:lnSpc>
                <a:spcPct val="110000"/>
              </a:lnSpc>
              <a:spcBef>
                <a:spcPts val="0"/>
              </a:spcBef>
              <a:spcAft>
                <a:spcPts val="0"/>
              </a:spcAft>
              <a:buNone/>
              <a:defRPr/>
            </a:pPr>
            <a:endParaRPr lang="en-US" sz="2560" dirty="0">
              <a:solidFill>
                <a:schemeClr val="tx1"/>
              </a:solidFill>
              <a:latin typeface="Arial" panose="020B0604020202020204" pitchFamily="34" charset="0"/>
              <a:cs typeface="Arial" panose="020B0604020202020204" pitchFamily="34" charset="0"/>
            </a:endParaRPr>
          </a:p>
          <a:p>
            <a:pPr algn="ctr">
              <a:lnSpc>
                <a:spcPct val="110000"/>
              </a:lnSpc>
              <a:spcBef>
                <a:spcPts val="0"/>
              </a:spcBef>
              <a:spcAft>
                <a:spcPts val="0"/>
              </a:spcAft>
              <a:buNone/>
              <a:defRPr/>
            </a:pPr>
            <a:endParaRPr lang="en-US" sz="2560" dirty="0">
              <a:solidFill>
                <a:schemeClr val="tx1"/>
              </a:solidFill>
              <a:latin typeface="Arial" panose="020B0604020202020204" pitchFamily="34" charset="0"/>
              <a:cs typeface="Arial" panose="020B0604020202020204" pitchFamily="34" charset="0"/>
            </a:endParaRPr>
          </a:p>
        </p:txBody>
      </p:sp>
      <p:sp>
        <p:nvSpPr>
          <p:cNvPr id="3" name="TextBox 2"/>
          <p:cNvSpPr txBox="1"/>
          <p:nvPr/>
        </p:nvSpPr>
        <p:spPr>
          <a:xfrm>
            <a:off x="228600" y="1456011"/>
            <a:ext cx="9448800" cy="2923877"/>
          </a:xfrm>
          <a:prstGeom prst="rect">
            <a:avLst/>
          </a:prstGeom>
          <a:noFill/>
        </p:spPr>
        <p:txBody>
          <a:bodyPr wrap="square" rtlCol="0">
            <a:spAutoFit/>
          </a:bodyPr>
          <a:lstStyle/>
          <a:p>
            <a:pPr algn="ctr"/>
            <a:r>
              <a:rPr lang="en-US" sz="4600" b="1" dirty="0">
                <a:solidFill>
                  <a:schemeClr val="accent2"/>
                </a:solidFill>
                <a:latin typeface="Arial" panose="020B0604020202020204" pitchFamily="34" charset="0"/>
                <a:cs typeface="Arial" panose="020B0604020202020204" pitchFamily="34" charset="0"/>
              </a:rPr>
              <a:t>THANK YOU</a:t>
            </a:r>
          </a:p>
          <a:p>
            <a:pPr algn="ctr"/>
            <a:endParaRPr lang="en-US" sz="1600" dirty="0">
              <a:latin typeface="Arial" panose="020B0604020202020204" pitchFamily="34" charset="0"/>
              <a:cs typeface="Arial" panose="020B0604020202020204" pitchFamily="34" charset="0"/>
            </a:endParaRPr>
          </a:p>
          <a:p>
            <a:pPr algn="ctr"/>
            <a:r>
              <a:rPr lang="en-US" b="1"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Miguel Larios, M.Ed.			</a:t>
            </a:r>
          </a:p>
          <a:p>
            <a:r>
              <a:rPr lang="en-US" b="1" dirty="0">
                <a:latin typeface="Arial" panose="020B0604020202020204" pitchFamily="34" charset="0"/>
                <a:cs typeface="Arial" panose="020B0604020202020204" pitchFamily="34" charset="0"/>
              </a:rPr>
              <a:t>Director of Community Services		</a:t>
            </a:r>
          </a:p>
          <a:p>
            <a:r>
              <a:rPr lang="en-US" b="1" dirty="0">
                <a:latin typeface="Arial" panose="020B0604020202020204" pitchFamily="34" charset="0"/>
                <a:cs typeface="Arial" panose="020B0604020202020204" pitchFamily="34" charset="0"/>
              </a:rPr>
              <a:t>San Diego Regional Center		</a:t>
            </a:r>
          </a:p>
          <a:p>
            <a:r>
              <a:rPr lang="en-US" sz="1400" b="1" dirty="0">
                <a:latin typeface="Arial" panose="020B0604020202020204" pitchFamily="34" charset="0"/>
                <a:cs typeface="Arial" panose="020B0604020202020204" pitchFamily="34" charset="0"/>
                <a:hlinkClick r:id="rId2"/>
              </a:rPr>
              <a:t>Miguel.Larios@sdrc.org</a:t>
            </a:r>
            <a:r>
              <a:rPr lang="en-US" sz="1400"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p>
          <a:p>
            <a:endParaRPr 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11125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type="body" sz="half" idx="1"/>
          </p:nvPr>
        </p:nvSpPr>
        <p:spPr>
          <a:xfrm>
            <a:off x="36443" y="1562946"/>
            <a:ext cx="8290560" cy="2943014"/>
          </a:xfrm>
        </p:spPr>
        <p:txBody>
          <a:bodyPr numCol="1">
            <a:noAutofit/>
          </a:bodyPr>
          <a:lstStyle/>
          <a:p>
            <a:pPr marL="409664" lvl="2" indent="0" algn="ctr">
              <a:lnSpc>
                <a:spcPct val="100000"/>
              </a:lnSpc>
              <a:spcBef>
                <a:spcPts val="1280"/>
              </a:spcBef>
              <a:buClrTx/>
              <a:buNone/>
              <a:defRPr/>
            </a:pPr>
            <a:r>
              <a:rPr lang="en-US" sz="1707" dirty="0">
                <a:latin typeface="Arial" panose="020B0604020202020204" pitchFamily="34" charset="0"/>
                <a:cs typeface="Arial" panose="020B0604020202020204" pitchFamily="34" charset="0"/>
              </a:rPr>
              <a:t>Serving San Diego and Imperial Counties </a:t>
            </a:r>
          </a:p>
          <a:p>
            <a:pPr marL="409664" lvl="2" indent="0">
              <a:lnSpc>
                <a:spcPct val="100000"/>
              </a:lnSpc>
              <a:spcBef>
                <a:spcPts val="1280"/>
              </a:spcBef>
              <a:buClrTx/>
              <a:buNone/>
              <a:defRPr/>
            </a:pPr>
            <a:endParaRPr lang="en-US" sz="1707" dirty="0">
              <a:latin typeface="Arial" panose="020B0604020202020204" pitchFamily="34" charset="0"/>
              <a:cs typeface="Arial" panose="020B0604020202020204" pitchFamily="34" charset="0"/>
            </a:endParaRPr>
          </a:p>
          <a:p>
            <a:pPr marL="409664" lvl="2" indent="0">
              <a:lnSpc>
                <a:spcPct val="100000"/>
              </a:lnSpc>
              <a:spcBef>
                <a:spcPts val="1280"/>
              </a:spcBef>
              <a:buClrTx/>
              <a:buNone/>
              <a:defRPr/>
            </a:pPr>
            <a:endParaRPr lang="en-US" sz="1707" dirty="0">
              <a:latin typeface="Arial" panose="020B0604020202020204" pitchFamily="34" charset="0"/>
              <a:cs typeface="Arial" panose="020B0604020202020204" pitchFamily="34" charset="0"/>
            </a:endParaRPr>
          </a:p>
          <a:p>
            <a:pPr marL="409664" lvl="2" indent="0">
              <a:lnSpc>
                <a:spcPct val="100000"/>
              </a:lnSpc>
              <a:spcBef>
                <a:spcPts val="1280"/>
              </a:spcBef>
              <a:buClrTx/>
              <a:buNone/>
              <a:defRPr/>
            </a:pPr>
            <a:endParaRPr lang="en-US" sz="1707" dirty="0">
              <a:latin typeface="Arial" panose="020B0604020202020204" pitchFamily="34" charset="0"/>
              <a:cs typeface="Arial" panose="020B0604020202020204" pitchFamily="34" charset="0"/>
            </a:endParaRPr>
          </a:p>
          <a:p>
            <a:pPr marL="409664" lvl="2" indent="0">
              <a:lnSpc>
                <a:spcPct val="100000"/>
              </a:lnSpc>
              <a:spcBef>
                <a:spcPts val="1280"/>
              </a:spcBef>
              <a:buClrTx/>
              <a:buNone/>
              <a:defRPr/>
            </a:pPr>
            <a:endParaRPr lang="en-US" sz="1707" dirty="0">
              <a:latin typeface="Arial" panose="020B0604020202020204" pitchFamily="34" charset="0"/>
              <a:cs typeface="Arial" panose="020B0604020202020204" pitchFamily="34" charset="0"/>
            </a:endParaRPr>
          </a:p>
          <a:p>
            <a:pPr marL="409664" lvl="2" indent="0">
              <a:lnSpc>
                <a:spcPct val="100000"/>
              </a:lnSpc>
              <a:spcBef>
                <a:spcPts val="1280"/>
              </a:spcBef>
              <a:buClrTx/>
              <a:buNone/>
              <a:defRPr/>
            </a:pPr>
            <a:endParaRPr lang="en-US" sz="1707" dirty="0">
              <a:latin typeface="Arial" panose="020B0604020202020204" pitchFamily="34" charset="0"/>
              <a:cs typeface="Arial" panose="020B0604020202020204" pitchFamily="34" charset="0"/>
            </a:endParaRPr>
          </a:p>
          <a:p>
            <a:pPr marL="409664" lvl="2" indent="0" algn="ctr">
              <a:lnSpc>
                <a:spcPct val="100000"/>
              </a:lnSpc>
              <a:spcBef>
                <a:spcPts val="1280"/>
              </a:spcBef>
              <a:buClrTx/>
              <a:buNone/>
              <a:defRPr/>
            </a:pPr>
            <a:r>
              <a:rPr lang="en-US" sz="1600" dirty="0">
                <a:cs typeface="Arial" panose="020B0604020202020204" pitchFamily="34" charset="0"/>
              </a:rPr>
              <a:t>SDRC’s Mission: To serve and empower persons with developmental disabilities and their families to achieve their goals with community partners.</a:t>
            </a:r>
          </a:p>
          <a:p>
            <a:pPr marL="409664" lvl="2" indent="0" algn="ctr">
              <a:lnSpc>
                <a:spcPct val="100000"/>
              </a:lnSpc>
              <a:spcBef>
                <a:spcPts val="1280"/>
              </a:spcBef>
              <a:buClrTx/>
              <a:buNone/>
              <a:defRPr/>
            </a:pPr>
            <a:r>
              <a:rPr lang="en-US" sz="1600" dirty="0"/>
              <a:t>The mission of the Community Services Department:  To provide high quality and meaningful services that are reflective of the diversity of the community of people served by San Diego Regional Center in collaboration with families, agency staff, and community partners. The Community Services Department develops community partnerships through outreach and education about issues and services affecting individuals with developmental disabilities.  </a:t>
            </a:r>
          </a:p>
          <a:p>
            <a:pPr marL="409664" lvl="2" indent="0">
              <a:lnSpc>
                <a:spcPct val="100000"/>
              </a:lnSpc>
              <a:spcBef>
                <a:spcPts val="1280"/>
              </a:spcBef>
              <a:buClrTx/>
              <a:buNone/>
              <a:defRPr/>
            </a:pPr>
            <a:endParaRPr lang="en-US" sz="1707" dirty="0">
              <a:cs typeface="Arial" panose="020B0604020202020204" pitchFamily="34" charset="0"/>
            </a:endParaRPr>
          </a:p>
        </p:txBody>
      </p:sp>
      <p:sp>
        <p:nvSpPr>
          <p:cNvPr id="7" name="Rectangle 6">
            <a:extLst>
              <a:ext uri="{FF2B5EF4-FFF2-40B4-BE49-F238E27FC236}">
                <a16:creationId xmlns:a16="http://schemas.microsoft.com/office/drawing/2014/main" id="{E4EC3948-82FB-4400-8867-9184FE6CA6B2}"/>
              </a:ext>
            </a:extLst>
          </p:cNvPr>
          <p:cNvSpPr/>
          <p:nvPr/>
        </p:nvSpPr>
        <p:spPr>
          <a:xfrm>
            <a:off x="0" y="0"/>
            <a:ext cx="9753600" cy="1463040"/>
          </a:xfrm>
          <a:prstGeom prst="rect">
            <a:avLst/>
          </a:prstGeom>
          <a:solidFill>
            <a:srgbClr val="2683C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atin typeface="Arial" panose="020B0604020202020204" pitchFamily="34" charset="0"/>
                <a:cs typeface="Arial" panose="020B0604020202020204" pitchFamily="34" charset="0"/>
              </a:rPr>
              <a:t>MISSION</a:t>
            </a:r>
          </a:p>
        </p:txBody>
      </p:sp>
      <p:sp>
        <p:nvSpPr>
          <p:cNvPr id="9" name="Title 1">
            <a:extLst>
              <a:ext uri="{FF2B5EF4-FFF2-40B4-BE49-F238E27FC236}">
                <a16:creationId xmlns:a16="http://schemas.microsoft.com/office/drawing/2014/main" id="{0AE696F6-BF7B-4C38-A075-FFCD08985A85}"/>
              </a:ext>
            </a:extLst>
          </p:cNvPr>
          <p:cNvSpPr txBox="1">
            <a:spLocks/>
          </p:cNvSpPr>
          <p:nvPr/>
        </p:nvSpPr>
        <p:spPr>
          <a:xfrm>
            <a:off x="856149" y="243840"/>
            <a:ext cx="8046720" cy="1075266"/>
          </a:xfrm>
          <a:prstGeom prst="rect">
            <a:avLst/>
          </a:prstGeom>
        </p:spPr>
        <p:txBody>
          <a:bodyPr vert="horz" lIns="91440" tIns="45720" rIns="91440" bIns="45720" rtlCol="0" anchor="b">
            <a:noAutofit/>
          </a:bodyPr>
          <a:lstStyle>
            <a:lvl1pPr algn="l" defTabSz="975390" rtl="0" eaLnBrk="1" latinLnBrk="0" hangingPunct="1">
              <a:lnSpc>
                <a:spcPct val="85000"/>
              </a:lnSpc>
              <a:spcBef>
                <a:spcPct val="0"/>
              </a:spcBef>
              <a:buNone/>
              <a:defRPr sz="5120" kern="1200" spc="-53" baseline="0">
                <a:solidFill>
                  <a:schemeClr val="tx1">
                    <a:lumMod val="75000"/>
                    <a:lumOff val="25000"/>
                  </a:schemeClr>
                </a:solidFill>
                <a:latin typeface="+mj-lt"/>
                <a:ea typeface="+mj-ea"/>
                <a:cs typeface="+mj-cs"/>
              </a:defRPr>
            </a:lvl1pPr>
          </a:lstStyle>
          <a:p>
            <a:pPr algn="ctr"/>
            <a:endParaRPr lang="en-US" sz="4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B72B7157-0DA9-42F9-8738-5301F2EBA304}"/>
              </a:ext>
            </a:extLst>
          </p:cNvPr>
          <p:cNvPicPr>
            <a:picLocks noChangeAspect="1"/>
          </p:cNvPicPr>
          <p:nvPr/>
        </p:nvPicPr>
        <p:blipFill>
          <a:blip r:embed="rId3"/>
          <a:stretch>
            <a:fillRect/>
          </a:stretch>
        </p:blipFill>
        <p:spPr>
          <a:xfrm>
            <a:off x="1600200" y="1938044"/>
            <a:ext cx="5820641" cy="219281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type="body" sz="half" idx="1"/>
          </p:nvPr>
        </p:nvSpPr>
        <p:spPr>
          <a:xfrm>
            <a:off x="36443" y="1562946"/>
            <a:ext cx="8290560" cy="2943014"/>
          </a:xfrm>
        </p:spPr>
        <p:txBody>
          <a:bodyPr numCol="1">
            <a:noAutofit/>
          </a:bodyPr>
          <a:lstStyle/>
          <a:p>
            <a:pPr marL="409664" lvl="2" indent="0">
              <a:lnSpc>
                <a:spcPct val="100000"/>
              </a:lnSpc>
              <a:spcBef>
                <a:spcPts val="1280"/>
              </a:spcBef>
              <a:buClrTx/>
              <a:buNone/>
              <a:defRPr/>
            </a:pPr>
            <a:r>
              <a:rPr lang="en-US" sz="1800" dirty="0">
                <a:cs typeface="Arial" panose="020B0604020202020204" pitchFamily="34" charset="0"/>
              </a:rPr>
              <a:t>Community input:</a:t>
            </a:r>
          </a:p>
          <a:p>
            <a:pPr marL="409664" lvl="2" indent="0">
              <a:lnSpc>
                <a:spcPct val="100000"/>
              </a:lnSpc>
              <a:spcBef>
                <a:spcPts val="1280"/>
              </a:spcBef>
              <a:buClrTx/>
              <a:buNone/>
              <a:defRPr/>
            </a:pPr>
            <a:r>
              <a:rPr lang="en-US" sz="1800" dirty="0">
                <a:cs typeface="Arial" panose="020B0604020202020204" pitchFamily="34" charset="0"/>
              </a:rPr>
              <a:t>•There is a shortage of affordable housing in communities where people want to live.</a:t>
            </a:r>
          </a:p>
          <a:p>
            <a:pPr marL="409664" lvl="2" indent="0">
              <a:lnSpc>
                <a:spcPct val="100000"/>
              </a:lnSpc>
              <a:spcBef>
                <a:spcPts val="1280"/>
              </a:spcBef>
              <a:buClrTx/>
              <a:buNone/>
              <a:defRPr/>
            </a:pPr>
            <a:r>
              <a:rPr lang="en-US" sz="1800" dirty="0">
                <a:cs typeface="Arial" panose="020B0604020202020204" pitchFamily="34" charset="0"/>
              </a:rPr>
              <a:t>•Housing that is available, is not always accessible.</a:t>
            </a:r>
          </a:p>
          <a:p>
            <a:pPr marL="409664" lvl="2" indent="0">
              <a:lnSpc>
                <a:spcPct val="100000"/>
              </a:lnSpc>
              <a:spcBef>
                <a:spcPts val="1280"/>
              </a:spcBef>
              <a:buClrTx/>
              <a:buNone/>
              <a:defRPr/>
            </a:pPr>
            <a:r>
              <a:rPr lang="en-US" sz="1800" dirty="0">
                <a:cs typeface="Arial" panose="020B0604020202020204" pitchFamily="34" charset="0"/>
              </a:rPr>
              <a:t>•The need to support clients and families to plan for long-term future housing needs.</a:t>
            </a:r>
          </a:p>
        </p:txBody>
      </p:sp>
      <p:sp>
        <p:nvSpPr>
          <p:cNvPr id="7" name="Rectangle 6">
            <a:extLst>
              <a:ext uri="{FF2B5EF4-FFF2-40B4-BE49-F238E27FC236}">
                <a16:creationId xmlns:a16="http://schemas.microsoft.com/office/drawing/2014/main" id="{E4EC3948-82FB-4400-8867-9184FE6CA6B2}"/>
              </a:ext>
            </a:extLst>
          </p:cNvPr>
          <p:cNvSpPr/>
          <p:nvPr/>
        </p:nvSpPr>
        <p:spPr>
          <a:xfrm>
            <a:off x="0" y="0"/>
            <a:ext cx="9753600" cy="1463040"/>
          </a:xfrm>
          <a:prstGeom prst="rect">
            <a:avLst/>
          </a:prstGeom>
          <a:solidFill>
            <a:srgbClr val="2683C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dirty="0"/>
          </a:p>
        </p:txBody>
      </p:sp>
      <p:sp>
        <p:nvSpPr>
          <p:cNvPr id="9" name="Title 1">
            <a:extLst>
              <a:ext uri="{FF2B5EF4-FFF2-40B4-BE49-F238E27FC236}">
                <a16:creationId xmlns:a16="http://schemas.microsoft.com/office/drawing/2014/main" id="{0AE696F6-BF7B-4C38-A075-FFCD08985A85}"/>
              </a:ext>
            </a:extLst>
          </p:cNvPr>
          <p:cNvSpPr txBox="1">
            <a:spLocks/>
          </p:cNvSpPr>
          <p:nvPr/>
        </p:nvSpPr>
        <p:spPr>
          <a:xfrm>
            <a:off x="856149" y="243840"/>
            <a:ext cx="8046720" cy="1075266"/>
          </a:xfrm>
          <a:prstGeom prst="rect">
            <a:avLst/>
          </a:prstGeom>
        </p:spPr>
        <p:txBody>
          <a:bodyPr vert="horz" lIns="91440" tIns="45720" rIns="91440" bIns="45720" rtlCol="0" anchor="b">
            <a:noAutofit/>
          </a:bodyPr>
          <a:lstStyle>
            <a:lvl1pPr algn="l" defTabSz="975390" rtl="0" eaLnBrk="1" latinLnBrk="0" hangingPunct="1">
              <a:lnSpc>
                <a:spcPct val="85000"/>
              </a:lnSpc>
              <a:spcBef>
                <a:spcPct val="0"/>
              </a:spcBef>
              <a:buNone/>
              <a:defRPr sz="5120" kern="1200" spc="-53" baseline="0">
                <a:solidFill>
                  <a:schemeClr val="tx1">
                    <a:lumMod val="75000"/>
                    <a:lumOff val="25000"/>
                  </a:schemeClr>
                </a:solidFill>
                <a:latin typeface="+mj-lt"/>
                <a:ea typeface="+mj-ea"/>
                <a:cs typeface="+mj-cs"/>
              </a:defRPr>
            </a:lvl1pPr>
          </a:lstStyle>
          <a:p>
            <a:pPr algn="ctr"/>
            <a:r>
              <a:rPr lang="en-US" sz="4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Why focus on Housing? </a:t>
            </a:r>
          </a:p>
        </p:txBody>
      </p:sp>
      <p:pic>
        <p:nvPicPr>
          <p:cNvPr id="3" name="Picture 2">
            <a:extLst>
              <a:ext uri="{FF2B5EF4-FFF2-40B4-BE49-F238E27FC236}">
                <a16:creationId xmlns:a16="http://schemas.microsoft.com/office/drawing/2014/main" id="{0475AA69-2A62-4BFC-8FB4-C6BC8AF1FA55}"/>
              </a:ext>
            </a:extLst>
          </p:cNvPr>
          <p:cNvPicPr>
            <a:picLocks noChangeAspect="1"/>
          </p:cNvPicPr>
          <p:nvPr/>
        </p:nvPicPr>
        <p:blipFill>
          <a:blip r:embed="rId3"/>
          <a:stretch>
            <a:fillRect/>
          </a:stretch>
        </p:blipFill>
        <p:spPr>
          <a:xfrm>
            <a:off x="1905000" y="3661716"/>
            <a:ext cx="2555307" cy="3413761"/>
          </a:xfrm>
          <a:prstGeom prst="rect">
            <a:avLst/>
          </a:prstGeom>
        </p:spPr>
      </p:pic>
      <p:pic>
        <p:nvPicPr>
          <p:cNvPr id="4" name="Picture 3">
            <a:extLst>
              <a:ext uri="{FF2B5EF4-FFF2-40B4-BE49-F238E27FC236}">
                <a16:creationId xmlns:a16="http://schemas.microsoft.com/office/drawing/2014/main" id="{F044DCED-0FEC-4CAF-8085-A1B4ADF667F7}"/>
              </a:ext>
            </a:extLst>
          </p:cNvPr>
          <p:cNvPicPr>
            <a:picLocks noChangeAspect="1"/>
          </p:cNvPicPr>
          <p:nvPr/>
        </p:nvPicPr>
        <p:blipFill>
          <a:blip r:embed="rId4"/>
          <a:stretch>
            <a:fillRect/>
          </a:stretch>
        </p:blipFill>
        <p:spPr>
          <a:xfrm>
            <a:off x="4468545" y="3657599"/>
            <a:ext cx="2452637" cy="3413761"/>
          </a:xfrm>
          <a:prstGeom prst="rect">
            <a:avLst/>
          </a:prstGeom>
        </p:spPr>
      </p:pic>
    </p:spTree>
    <p:extLst>
      <p:ext uri="{BB962C8B-B14F-4D97-AF65-F5344CB8AC3E}">
        <p14:creationId xmlns:p14="http://schemas.microsoft.com/office/powerpoint/2010/main" val="2294850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D1096C-4FAA-45CE-8099-65CBA5CEC71C}"/>
              </a:ext>
            </a:extLst>
          </p:cNvPr>
          <p:cNvSpPr>
            <a:spLocks noGrp="1"/>
          </p:cNvSpPr>
          <p:nvPr>
            <p:ph type="body" sz="half" idx="1"/>
          </p:nvPr>
        </p:nvSpPr>
        <p:spPr/>
        <p:txBody>
          <a:bodyPr/>
          <a:lstStyle/>
          <a:p>
            <a:endParaRPr lang="en-US"/>
          </a:p>
        </p:txBody>
      </p:sp>
      <p:sp>
        <p:nvSpPr>
          <p:cNvPr id="3" name="Content Placeholder 2">
            <a:extLst>
              <a:ext uri="{FF2B5EF4-FFF2-40B4-BE49-F238E27FC236}">
                <a16:creationId xmlns:a16="http://schemas.microsoft.com/office/drawing/2014/main" id="{96888A87-0D71-403E-8AAB-02A6A9A29F54}"/>
              </a:ext>
            </a:extLst>
          </p:cNvPr>
          <p:cNvSpPr>
            <a:spLocks noGrp="1"/>
          </p:cNvSpPr>
          <p:nvPr>
            <p:ph sz="half" idx="2"/>
          </p:nvPr>
        </p:nvSpPr>
        <p:spPr/>
        <p:txBody>
          <a:bodyPr/>
          <a:lstStyle/>
          <a:p>
            <a:endParaRPr lang="en-US"/>
          </a:p>
        </p:txBody>
      </p:sp>
      <p:pic>
        <p:nvPicPr>
          <p:cNvPr id="4" name="Picture 3">
            <a:extLst>
              <a:ext uri="{FF2B5EF4-FFF2-40B4-BE49-F238E27FC236}">
                <a16:creationId xmlns:a16="http://schemas.microsoft.com/office/drawing/2014/main" id="{A7BB91D4-F9C0-4DA3-A533-53685BF21A4F}"/>
              </a:ext>
            </a:extLst>
          </p:cNvPr>
          <p:cNvPicPr>
            <a:picLocks noChangeAspect="1"/>
          </p:cNvPicPr>
          <p:nvPr/>
        </p:nvPicPr>
        <p:blipFill>
          <a:blip r:embed="rId2"/>
          <a:stretch>
            <a:fillRect/>
          </a:stretch>
        </p:blipFill>
        <p:spPr>
          <a:xfrm>
            <a:off x="126912" y="685800"/>
            <a:ext cx="9626688" cy="5410200"/>
          </a:xfrm>
          <a:prstGeom prst="rect">
            <a:avLst/>
          </a:prstGeom>
        </p:spPr>
      </p:pic>
    </p:spTree>
    <p:extLst>
      <p:ext uri="{BB962C8B-B14F-4D97-AF65-F5344CB8AC3E}">
        <p14:creationId xmlns:p14="http://schemas.microsoft.com/office/powerpoint/2010/main" val="3946480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665480" y="1198880"/>
            <a:ext cx="8422640" cy="776224"/>
          </a:xfrm>
          <a:prstGeom prst="rect">
            <a:avLst/>
          </a:prstGeom>
          <a:noFill/>
          <a:ln w="12065" cmpd="sng">
            <a:solidFill>
              <a:srgbClr val="000000"/>
            </a:solidFill>
            <a:prstDash val="solid"/>
          </a:ln>
        </p:spPr>
        <p:txBody>
          <a:bodyPr vert="horz" lIns="0" tIns="54356" rIns="0" bIns="0" rtlCol="0" anchor="t">
            <a:normAutofit/>
          </a:bodyPr>
          <a:lstStyle/>
          <a:p>
            <a:pPr>
              <a:lnSpc>
                <a:spcPts val="3840"/>
              </a:lnSpc>
              <a:spcAft>
                <a:spcPts val="0"/>
              </a:spcAft>
            </a:pPr>
            <a:r>
              <a:rPr lang="en-US" sz="3440" spc="80">
                <a:solidFill>
                  <a:srgbClr val="000000"/>
                </a:solidFill>
                <a:latin typeface="Calibri" panose="02020603050405020304" pitchFamily="2"/>
              </a:rPr>
              <a:t>OVERCOMING THE MATH </a:t>
            </a:r>
          </a:p>
          <a:p>
            <a:r>
              <a:rPr lang="en-US" sz="1280" i="1">
                <a:solidFill>
                  <a:srgbClr val="000000"/>
                </a:solidFill>
                <a:latin typeface="Calibri" panose="02020603050405020304" pitchFamily="2"/>
              </a:rPr>
              <a:t>“In order to overcome the math, you need to </a:t>
            </a:r>
            <a:r>
              <a:rPr lang="en-US" sz="1280" i="1" u="sng">
                <a:solidFill>
                  <a:srgbClr val="000000"/>
                </a:solidFill>
                <a:latin typeface="Calibri" panose="02020603050405020304" pitchFamily="2"/>
              </a:rPr>
              <a:t>know your rent gap</a:t>
            </a:r>
            <a:r>
              <a:rPr lang="en-US" sz="1280" i="1">
                <a:solidFill>
                  <a:srgbClr val="000000"/>
                </a:solidFill>
                <a:latin typeface="Calibri" panose="02020603050405020304" pitchFamily="2"/>
              </a:rPr>
              <a:t>”</a:t>
            </a:r>
            <a:r>
              <a:rPr lang="en-US" sz="100" i="1" u="sng">
                <a:solidFill>
                  <a:srgbClr val="000000"/>
                </a:solidFill>
                <a:latin typeface="Calibri" panose="02020603050405020304" pitchFamily="2"/>
              </a:rPr>
              <a:t> </a:t>
            </a:r>
          </a:p>
        </p:txBody>
      </p:sp>
      <p:sp>
        <p:nvSpPr>
          <p:cNvPr id="3" name="Text Placeholder 2"/>
          <p:cNvSpPr>
            <a:spLocks noGrp="1"/>
          </p:cNvSpPr>
          <p:nvPr>
            <p:ph type="body" idx="10"/>
          </p:nvPr>
        </p:nvSpPr>
        <p:spPr>
          <a:xfrm>
            <a:off x="665480" y="2081276"/>
            <a:ext cx="8422640" cy="1693164"/>
          </a:xfrm>
          <a:prstGeom prst="rect">
            <a:avLst/>
          </a:prstGeom>
          <a:noFill/>
          <a:ln w="0" cmpd="sng">
            <a:noFill/>
            <a:prstDash val="solid"/>
          </a:ln>
        </p:spPr>
        <p:txBody>
          <a:bodyPr vert="horz" lIns="0" tIns="27940" rIns="0" bIns="0" rtlCol="0" anchor="t">
            <a:normAutofit/>
          </a:bodyPr>
          <a:lstStyle/>
          <a:p>
            <a:pPr marL="73152" algn="l">
              <a:lnSpc>
                <a:spcPts val="1920"/>
              </a:lnSpc>
              <a:spcAft>
                <a:spcPts val="0"/>
              </a:spcAft>
            </a:pPr>
            <a:r>
              <a:rPr lang="en-US" sz="1880" b="1" u="sng" spc="8">
                <a:solidFill>
                  <a:srgbClr val="000000"/>
                </a:solidFill>
                <a:latin typeface="Calibri" panose="02020603050405020304" pitchFamily="2"/>
              </a:rPr>
              <a:t>Finding your rent gap:</a:t>
            </a:r>
            <a:r>
              <a:rPr lang="en-US" sz="1880" spc="8">
                <a:solidFill>
                  <a:srgbClr val="000000"/>
                </a:solidFill>
                <a:latin typeface="Calibri" panose="02020603050405020304" pitchFamily="2"/>
              </a:rPr>
              <a:t> Your rent gap is the difference between rent in your </a:t>
            </a:r>
          </a:p>
          <a:p>
            <a:pPr marL="73152" algn="l">
              <a:lnSpc>
                <a:spcPts val="1920"/>
              </a:lnSpc>
              <a:spcBef>
                <a:spcPts val="136"/>
              </a:spcBef>
              <a:spcAft>
                <a:spcPts val="0"/>
              </a:spcAft>
            </a:pPr>
            <a:r>
              <a:rPr lang="en-US" sz="1880" spc="8">
                <a:solidFill>
                  <a:srgbClr val="000000"/>
                </a:solidFill>
                <a:latin typeface="Calibri" panose="02020603050405020304" pitchFamily="2"/>
              </a:rPr>
              <a:t>community and 30% of your monthly income. </a:t>
            </a:r>
          </a:p>
          <a:p>
            <a:pPr marL="73152" algn="l">
              <a:lnSpc>
                <a:spcPts val="1920"/>
              </a:lnSpc>
              <a:spcBef>
                <a:spcPts val="3824"/>
              </a:spcBef>
              <a:spcAft>
                <a:spcPts val="0"/>
              </a:spcAft>
            </a:pPr>
            <a:r>
              <a:rPr lang="en-US" sz="1880" b="1" spc="4">
                <a:solidFill>
                  <a:srgbClr val="000000"/>
                </a:solidFill>
                <a:latin typeface="Calibri" panose="02020603050405020304" pitchFamily="2"/>
              </a:rPr>
              <a:t>Monthly and annual rent gap example: </a:t>
            </a:r>
          </a:p>
          <a:p>
            <a:pPr marL="73152" algn="l">
              <a:lnSpc>
                <a:spcPts val="1920"/>
              </a:lnSpc>
              <a:spcBef>
                <a:spcPts val="924"/>
              </a:spcBef>
              <a:spcAft>
                <a:spcPts val="424"/>
              </a:spcAft>
            </a:pPr>
            <a:r>
              <a:rPr lang="en-US" sz="1880" spc="8">
                <a:solidFill>
                  <a:srgbClr val="000000"/>
                </a:solidFill>
                <a:latin typeface="Calibri" panose="02020603050405020304" pitchFamily="2"/>
              </a:rPr>
              <a:t>Rental assistance or subsidies can cover and help pay for your rent gap. </a:t>
            </a:r>
          </a:p>
        </p:txBody>
      </p:sp>
      <p:graphicFrame>
        <p:nvGraphicFramePr>
          <p:cNvPr id="5" name="Table 4"/>
          <p:cNvGraphicFramePr>
            <a:graphicFrameLocks noGrp="1"/>
          </p:cNvGraphicFramePr>
          <p:nvPr/>
        </p:nvGraphicFramePr>
        <p:xfrm>
          <a:off x="665480" y="3774440"/>
          <a:ext cx="8422640" cy="2583688"/>
        </p:xfrm>
        <a:graphic>
          <a:graphicData uri="http://schemas.openxmlformats.org/drawingml/2006/table">
            <a:tbl>
              <a:tblPr/>
              <a:tblGrid>
                <a:gridCol w="1278128">
                  <a:extLst>
                    <a:ext uri="{9D8B030D-6E8A-4147-A177-3AD203B41FA5}">
                      <a16:colId xmlns:a16="http://schemas.microsoft.com/office/drawing/2014/main" val="20000"/>
                    </a:ext>
                  </a:extLst>
                </a:gridCol>
                <a:gridCol w="1955800">
                  <a:extLst>
                    <a:ext uri="{9D8B030D-6E8A-4147-A177-3AD203B41FA5}">
                      <a16:colId xmlns:a16="http://schemas.microsoft.com/office/drawing/2014/main" val="20001"/>
                    </a:ext>
                  </a:extLst>
                </a:gridCol>
                <a:gridCol w="1438656">
                  <a:extLst>
                    <a:ext uri="{9D8B030D-6E8A-4147-A177-3AD203B41FA5}">
                      <a16:colId xmlns:a16="http://schemas.microsoft.com/office/drawing/2014/main" val="20002"/>
                    </a:ext>
                  </a:extLst>
                </a:gridCol>
                <a:gridCol w="1443228">
                  <a:extLst>
                    <a:ext uri="{9D8B030D-6E8A-4147-A177-3AD203B41FA5}">
                      <a16:colId xmlns:a16="http://schemas.microsoft.com/office/drawing/2014/main" val="20003"/>
                    </a:ext>
                  </a:extLst>
                </a:gridCol>
                <a:gridCol w="2306828">
                  <a:extLst>
                    <a:ext uri="{9D8B030D-6E8A-4147-A177-3AD203B41FA5}">
                      <a16:colId xmlns:a16="http://schemas.microsoft.com/office/drawing/2014/main" val="20004"/>
                    </a:ext>
                  </a:extLst>
                </a:gridCol>
              </a:tblGrid>
              <a:tr h="311912">
                <a:tc>
                  <a:txBody>
                    <a:bodyPr/>
                    <a:lstStyle/>
                    <a:p>
                      <a:pPr marL="0" marR="0" indent="0" algn="l">
                        <a:lnSpc>
                          <a:spcPct val="100000"/>
                        </a:lnSpc>
                        <a:spcBef>
                          <a:spcPts val="0"/>
                        </a:spcBef>
                        <a:spcAft>
                          <a:spcPts val="0"/>
                        </a:spcAft>
                      </a:pPr>
                      <a:r>
                        <a:rPr lang="en-US" sz="100">
                          <a:solidFill>
                            <a:srgbClr val="000000"/>
                          </a:solidFill>
                          <a:latin typeface="Calibri" panose="02020603050405020304" pitchFamily="2"/>
                        </a:rPr>
                        <a:t> </a:t>
                      </a:r>
                    </a:p>
                  </a:txBody>
                  <a:tcPr marL="0" marR="0" marT="0" marB="0">
                    <a:lnL w="0" cmpd="sng">
                      <a:noFill/>
                      <a:prstDash val="solid"/>
                    </a:lnL>
                    <a:lnR w="0" cmpd="sng">
                      <a:noFill/>
                      <a:prstDash val="solid"/>
                    </a:lnR>
                    <a:lnT w="0" cmpd="sng">
                      <a:noFill/>
                      <a:prstDash val="solid"/>
                    </a:lnT>
                    <a:lnB w="0" cmpd="sng">
                      <a:noFill/>
                      <a:prstDash val="solid"/>
                    </a:lnB>
                    <a:solidFill>
                      <a:srgbClr val="5B9BD4"/>
                    </a:solidFill>
                  </a:tcPr>
                </a:tc>
                <a:tc>
                  <a:txBody>
                    <a:bodyPr/>
                    <a:lstStyle/>
                    <a:p>
                      <a:pPr marL="100330" marR="0" indent="0" algn="l">
                        <a:lnSpc>
                          <a:spcPts val="2000"/>
                        </a:lnSpc>
                        <a:spcBef>
                          <a:spcPts val="510"/>
                        </a:spcBef>
                        <a:spcAft>
                          <a:spcPts val="480"/>
                        </a:spcAft>
                      </a:pPr>
                      <a:r>
                        <a:rPr lang="en-US" sz="1600" b="1" spc="0">
                          <a:solidFill>
                            <a:srgbClr val="000000"/>
                          </a:solidFill>
                          <a:latin typeface="Calibri" panose="02020603050405020304" pitchFamily="2"/>
                        </a:rPr>
                        <a:t>Item </a:t>
                      </a:r>
                    </a:p>
                  </a:txBody>
                  <a:tcPr marL="0" marR="0" marT="0" marB="0" anchor="ctr">
                    <a:lnL w="0" cmpd="sng">
                      <a:noFill/>
                      <a:prstDash val="solid"/>
                    </a:lnL>
                    <a:lnR w="0" cmpd="sng">
                      <a:noFill/>
                      <a:prstDash val="solid"/>
                    </a:lnR>
                    <a:lnT w="0" cmpd="sng">
                      <a:noFill/>
                      <a:prstDash val="solid"/>
                    </a:lnT>
                    <a:lnB w="0" cmpd="sng">
                      <a:noFill/>
                      <a:prstDash val="solid"/>
                    </a:lnB>
                    <a:solidFill>
                      <a:srgbClr val="5B9BD4"/>
                    </a:solidFill>
                  </a:tcPr>
                </a:tc>
                <a:tc>
                  <a:txBody>
                    <a:bodyPr/>
                    <a:lstStyle/>
                    <a:p>
                      <a:pPr marL="100330" marR="0" indent="0" algn="l">
                        <a:lnSpc>
                          <a:spcPts val="2000"/>
                        </a:lnSpc>
                        <a:spcBef>
                          <a:spcPts val="510"/>
                        </a:spcBef>
                        <a:spcAft>
                          <a:spcPts val="480"/>
                        </a:spcAft>
                      </a:pPr>
                      <a:r>
                        <a:rPr lang="en-US" sz="1600" b="1" spc="0">
                          <a:solidFill>
                            <a:srgbClr val="000000"/>
                          </a:solidFill>
                          <a:latin typeface="Calibri" panose="02020603050405020304" pitchFamily="2"/>
                        </a:rPr>
                        <a:t>Los Angeles </a:t>
                      </a:r>
                    </a:p>
                  </a:txBody>
                  <a:tcPr marL="0" marR="0" marT="0" marB="0" anchor="ctr">
                    <a:lnL w="0" cmpd="sng">
                      <a:noFill/>
                      <a:prstDash val="solid"/>
                    </a:lnL>
                    <a:lnR w="0" cmpd="sng">
                      <a:noFill/>
                      <a:prstDash val="solid"/>
                    </a:lnR>
                    <a:lnT w="0" cmpd="sng">
                      <a:noFill/>
                      <a:prstDash val="solid"/>
                    </a:lnT>
                    <a:lnB w="0" cmpd="sng">
                      <a:noFill/>
                      <a:prstDash val="solid"/>
                    </a:lnB>
                    <a:solidFill>
                      <a:srgbClr val="5B9BD4"/>
                    </a:solidFill>
                  </a:tcPr>
                </a:tc>
                <a:tc>
                  <a:txBody>
                    <a:bodyPr/>
                    <a:lstStyle/>
                    <a:p>
                      <a:pPr marL="102870" marR="0" indent="0" algn="l">
                        <a:lnSpc>
                          <a:spcPts val="2000"/>
                        </a:lnSpc>
                        <a:spcBef>
                          <a:spcPts val="510"/>
                        </a:spcBef>
                        <a:spcAft>
                          <a:spcPts val="480"/>
                        </a:spcAft>
                      </a:pPr>
                      <a:r>
                        <a:rPr lang="en-US" sz="1600" b="1" spc="0">
                          <a:solidFill>
                            <a:srgbClr val="000000"/>
                          </a:solidFill>
                          <a:latin typeface="Calibri" panose="02020603050405020304" pitchFamily="2"/>
                        </a:rPr>
                        <a:t>Santa Barbara </a:t>
                      </a:r>
                    </a:p>
                  </a:txBody>
                  <a:tcPr marL="0" marR="0" marT="0" marB="0" anchor="ctr">
                    <a:lnL w="0" cmpd="sng">
                      <a:noFill/>
                      <a:prstDash val="solid"/>
                    </a:lnL>
                    <a:lnR w="0" cmpd="sng">
                      <a:noFill/>
                      <a:prstDash val="solid"/>
                    </a:lnR>
                    <a:lnT w="0" cmpd="sng">
                      <a:noFill/>
                      <a:prstDash val="solid"/>
                    </a:lnT>
                    <a:lnB w="0" cmpd="sng">
                      <a:noFill/>
                      <a:prstDash val="solid"/>
                    </a:lnB>
                    <a:solidFill>
                      <a:srgbClr val="5B9BD4"/>
                    </a:solidFill>
                  </a:tcPr>
                </a:tc>
                <a:tc>
                  <a:txBody>
                    <a:bodyPr/>
                    <a:lstStyle/>
                    <a:p>
                      <a:pPr marL="103505" marR="0" indent="0" algn="l">
                        <a:lnSpc>
                          <a:spcPts val="2000"/>
                        </a:lnSpc>
                        <a:spcBef>
                          <a:spcPts val="510"/>
                        </a:spcBef>
                        <a:spcAft>
                          <a:spcPts val="480"/>
                        </a:spcAft>
                      </a:pPr>
                      <a:r>
                        <a:rPr lang="en-US" sz="1600" b="1" spc="0">
                          <a:solidFill>
                            <a:srgbClr val="000000"/>
                          </a:solidFill>
                          <a:latin typeface="Calibri" panose="02020603050405020304" pitchFamily="2"/>
                        </a:rPr>
                        <a:t>Sacramento </a:t>
                      </a:r>
                    </a:p>
                  </a:txBody>
                  <a:tcPr marL="0" marR="0" marT="0" marB="0" anchor="ctr">
                    <a:lnL w="0" cmpd="sng">
                      <a:noFill/>
                      <a:prstDash val="solid"/>
                    </a:lnL>
                    <a:lnR w="0" cmpd="sng">
                      <a:noFill/>
                      <a:prstDash val="solid"/>
                    </a:lnR>
                    <a:lnT w="0" cmpd="sng">
                      <a:noFill/>
                      <a:prstDash val="solid"/>
                    </a:lnT>
                    <a:lnB w="0" cmpd="sng">
                      <a:noFill/>
                      <a:prstDash val="solid"/>
                    </a:lnB>
                    <a:solidFill>
                      <a:srgbClr val="5B9BD4"/>
                    </a:solidFill>
                  </a:tcPr>
                </a:tc>
                <a:extLst>
                  <a:ext uri="{0D108BD9-81ED-4DB2-BD59-A6C34878D82A}">
                    <a16:rowId xmlns:a16="http://schemas.microsoft.com/office/drawing/2014/main" val="10000"/>
                  </a:ext>
                </a:extLst>
              </a:tr>
              <a:tr h="560832">
                <a:tc>
                  <a:txBody>
                    <a:bodyPr/>
                    <a:lstStyle/>
                    <a:p>
                      <a:pPr marL="0" marR="287020" indent="0" algn="r">
                        <a:lnSpc>
                          <a:spcPts val="2200"/>
                        </a:lnSpc>
                        <a:spcBef>
                          <a:spcPts val="560"/>
                        </a:spcBef>
                        <a:spcAft>
                          <a:spcPts val="2730"/>
                        </a:spcAft>
                      </a:pPr>
                      <a:r>
                        <a:rPr lang="en-US" sz="1600" spc="0">
                          <a:solidFill>
                            <a:srgbClr val="000000"/>
                          </a:solidFill>
                          <a:latin typeface="Calibri" panose="02020603050405020304" pitchFamily="2"/>
                        </a:rPr>
                        <a:t>A </a:t>
                      </a:r>
                    </a:p>
                  </a:txBody>
                  <a:tcPr marL="0" marR="0" marT="0" marB="0">
                    <a:lnL w="0" cmpd="sng">
                      <a:noFill/>
                      <a:prstDash val="solid"/>
                    </a:lnL>
                    <a:lnR w="0" cmpd="sng">
                      <a:noFill/>
                      <a:prstDash val="solid"/>
                    </a:lnR>
                    <a:lnT w="0" cmpd="sng">
                      <a:noFill/>
                      <a:prstDash val="solid"/>
                    </a:lnT>
                    <a:lnB w="0" cmpd="sng">
                      <a:noFill/>
                      <a:prstDash val="solid"/>
                    </a:lnB>
                    <a:solidFill>
                      <a:srgbClr val="D2DEEE"/>
                    </a:solidFill>
                  </a:tcPr>
                </a:tc>
                <a:tc>
                  <a:txBody>
                    <a:bodyPr/>
                    <a:lstStyle/>
                    <a:p>
                      <a:pPr marL="91440" marR="0" indent="0" algn="l">
                        <a:lnSpc>
                          <a:spcPts val="2200"/>
                        </a:lnSpc>
                        <a:spcBef>
                          <a:spcPts val="560"/>
                        </a:spcBef>
                        <a:spcAft>
                          <a:spcPts val="0"/>
                        </a:spcAft>
                      </a:pPr>
                      <a:r>
                        <a:rPr lang="en-US" sz="1600" spc="0">
                          <a:solidFill>
                            <a:srgbClr val="000000"/>
                          </a:solidFill>
                          <a:latin typeface="Calibri" panose="02020603050405020304" pitchFamily="2"/>
                        </a:rPr>
                        <a:t>Average Monthly </a:t>
                      </a:r>
                    </a:p>
                    <a:p>
                      <a:pPr marL="91440" marR="0" indent="0" algn="l">
                        <a:lnSpc>
                          <a:spcPts val="2200"/>
                        </a:lnSpc>
                        <a:spcBef>
                          <a:spcPts val="190"/>
                        </a:spcBef>
                        <a:spcAft>
                          <a:spcPts val="330"/>
                        </a:spcAft>
                      </a:pPr>
                      <a:r>
                        <a:rPr lang="en-US" sz="1600" spc="0">
                          <a:solidFill>
                            <a:srgbClr val="000000"/>
                          </a:solidFill>
                          <a:latin typeface="Calibri" panose="02020603050405020304" pitchFamily="2"/>
                        </a:rPr>
                        <a:t>Rent </a:t>
                      </a:r>
                    </a:p>
                  </a:txBody>
                  <a:tcPr marL="0" marR="0" marT="0" marB="0">
                    <a:lnL w="0" cmpd="sng">
                      <a:noFill/>
                      <a:prstDash val="solid"/>
                    </a:lnL>
                    <a:lnR w="0" cmpd="sng">
                      <a:noFill/>
                      <a:prstDash val="solid"/>
                    </a:lnR>
                    <a:lnT w="0" cmpd="sng">
                      <a:noFill/>
                      <a:prstDash val="solid"/>
                    </a:lnT>
                    <a:lnB w="0" cmpd="sng">
                      <a:noFill/>
                      <a:prstDash val="solid"/>
                    </a:lnB>
                    <a:solidFill>
                      <a:srgbClr val="D2DEEE"/>
                    </a:solidFill>
                  </a:tcPr>
                </a:tc>
                <a:tc>
                  <a:txBody>
                    <a:bodyPr/>
                    <a:lstStyle/>
                    <a:p>
                      <a:pPr marL="100330" marR="0" indent="0" algn="l">
                        <a:lnSpc>
                          <a:spcPts val="2200"/>
                        </a:lnSpc>
                        <a:spcBef>
                          <a:spcPts val="560"/>
                        </a:spcBef>
                        <a:spcAft>
                          <a:spcPts val="2730"/>
                        </a:spcAft>
                      </a:pPr>
                      <a:r>
                        <a:rPr lang="en-US" sz="1600" spc="0">
                          <a:solidFill>
                            <a:srgbClr val="000000"/>
                          </a:solidFill>
                          <a:latin typeface="Calibri" panose="02020603050405020304" pitchFamily="2"/>
                        </a:rPr>
                        <a:t>$2,544 </a:t>
                      </a:r>
                    </a:p>
                  </a:txBody>
                  <a:tcPr marL="0" marR="0" marT="0" marB="0">
                    <a:lnL w="0" cmpd="sng">
                      <a:noFill/>
                      <a:prstDash val="solid"/>
                    </a:lnL>
                    <a:lnR w="0" cmpd="sng">
                      <a:noFill/>
                      <a:prstDash val="solid"/>
                    </a:lnR>
                    <a:lnT w="0" cmpd="sng">
                      <a:noFill/>
                      <a:prstDash val="solid"/>
                    </a:lnT>
                    <a:lnB w="0" cmpd="sng">
                      <a:noFill/>
                      <a:prstDash val="solid"/>
                    </a:lnB>
                    <a:solidFill>
                      <a:srgbClr val="D2DEEE"/>
                    </a:solidFill>
                  </a:tcPr>
                </a:tc>
                <a:tc>
                  <a:txBody>
                    <a:bodyPr/>
                    <a:lstStyle/>
                    <a:p>
                      <a:pPr marL="102870" marR="0" indent="0" algn="l">
                        <a:lnSpc>
                          <a:spcPts val="2200"/>
                        </a:lnSpc>
                        <a:spcBef>
                          <a:spcPts val="560"/>
                        </a:spcBef>
                        <a:spcAft>
                          <a:spcPts val="2730"/>
                        </a:spcAft>
                      </a:pPr>
                      <a:r>
                        <a:rPr lang="en-US" sz="1600" spc="0">
                          <a:solidFill>
                            <a:srgbClr val="000000"/>
                          </a:solidFill>
                          <a:latin typeface="Calibri" panose="02020603050405020304" pitchFamily="2"/>
                        </a:rPr>
                        <a:t>$2,842 </a:t>
                      </a:r>
                    </a:p>
                  </a:txBody>
                  <a:tcPr marL="0" marR="0" marT="0" marB="0">
                    <a:lnL w="0" cmpd="sng">
                      <a:noFill/>
                      <a:prstDash val="solid"/>
                    </a:lnL>
                    <a:lnR w="0" cmpd="sng">
                      <a:noFill/>
                      <a:prstDash val="solid"/>
                    </a:lnR>
                    <a:lnT w="0" cmpd="sng">
                      <a:noFill/>
                      <a:prstDash val="solid"/>
                    </a:lnT>
                    <a:lnB w="0" cmpd="sng">
                      <a:noFill/>
                      <a:prstDash val="solid"/>
                    </a:lnB>
                    <a:solidFill>
                      <a:srgbClr val="D2DEEE"/>
                    </a:solidFill>
                  </a:tcPr>
                </a:tc>
                <a:tc>
                  <a:txBody>
                    <a:bodyPr/>
                    <a:lstStyle/>
                    <a:p>
                      <a:pPr marL="103505" marR="0" indent="0" algn="l">
                        <a:lnSpc>
                          <a:spcPts val="2200"/>
                        </a:lnSpc>
                        <a:spcBef>
                          <a:spcPts val="560"/>
                        </a:spcBef>
                        <a:spcAft>
                          <a:spcPts val="2730"/>
                        </a:spcAft>
                      </a:pPr>
                      <a:r>
                        <a:rPr lang="en-US" sz="1600" spc="0">
                          <a:solidFill>
                            <a:srgbClr val="000000"/>
                          </a:solidFill>
                          <a:latin typeface="Calibri" panose="02020603050405020304" pitchFamily="2"/>
                        </a:rPr>
                        <a:t>$2,842 </a:t>
                      </a:r>
                    </a:p>
                  </a:txBody>
                  <a:tcPr marL="0" marR="0" marT="0" marB="0">
                    <a:lnL w="0" cmpd="sng">
                      <a:noFill/>
                      <a:prstDash val="solid"/>
                    </a:lnL>
                    <a:lnR w="0" cmpd="sng">
                      <a:noFill/>
                      <a:prstDash val="solid"/>
                    </a:lnR>
                    <a:lnT w="0" cmpd="sng">
                      <a:noFill/>
                      <a:prstDash val="solid"/>
                    </a:lnT>
                    <a:lnB w="0" cmpd="sng">
                      <a:noFill/>
                      <a:prstDash val="solid"/>
                    </a:lnB>
                    <a:solidFill>
                      <a:srgbClr val="D2DEEE"/>
                    </a:solidFill>
                  </a:tcPr>
                </a:tc>
                <a:extLst>
                  <a:ext uri="{0D108BD9-81ED-4DB2-BD59-A6C34878D82A}">
                    <a16:rowId xmlns:a16="http://schemas.microsoft.com/office/drawing/2014/main" val="10001"/>
                  </a:ext>
                </a:extLst>
              </a:tr>
              <a:tr h="560832">
                <a:tc>
                  <a:txBody>
                    <a:bodyPr/>
                    <a:lstStyle/>
                    <a:p>
                      <a:pPr marL="0" marR="287020" indent="0" algn="r">
                        <a:lnSpc>
                          <a:spcPts val="2200"/>
                        </a:lnSpc>
                        <a:spcBef>
                          <a:spcPts val="560"/>
                        </a:spcBef>
                        <a:spcAft>
                          <a:spcPts val="2680"/>
                        </a:spcAft>
                      </a:pPr>
                      <a:r>
                        <a:rPr lang="en-US" sz="1600" spc="0">
                          <a:solidFill>
                            <a:srgbClr val="000000"/>
                          </a:solidFill>
                          <a:latin typeface="Calibri" panose="02020603050405020304" pitchFamily="2"/>
                        </a:rPr>
                        <a:t>B </a:t>
                      </a:r>
                    </a:p>
                  </a:txBody>
                  <a:tcPr marL="0" marR="0" marT="0" marB="0">
                    <a:lnL w="0" cmpd="sng">
                      <a:noFill/>
                      <a:prstDash val="solid"/>
                    </a:lnL>
                    <a:lnR w="0" cmpd="sng">
                      <a:noFill/>
                      <a:prstDash val="solid"/>
                    </a:lnR>
                    <a:lnT w="0" cmpd="sng">
                      <a:noFill/>
                      <a:prstDash val="solid"/>
                    </a:lnT>
                    <a:lnB w="0" cmpd="sng">
                      <a:noFill/>
                      <a:prstDash val="solid"/>
                    </a:lnB>
                    <a:solidFill>
                      <a:srgbClr val="EAEEF7"/>
                    </a:solidFill>
                  </a:tcPr>
                </a:tc>
                <a:tc>
                  <a:txBody>
                    <a:bodyPr/>
                    <a:lstStyle/>
                    <a:p>
                      <a:pPr marL="91440" marR="0" indent="0" algn="l">
                        <a:lnSpc>
                          <a:spcPts val="2200"/>
                        </a:lnSpc>
                        <a:spcBef>
                          <a:spcPts val="560"/>
                        </a:spcBef>
                        <a:spcAft>
                          <a:spcPts val="0"/>
                        </a:spcAft>
                      </a:pPr>
                      <a:r>
                        <a:rPr lang="en-US" sz="1600" spc="0">
                          <a:solidFill>
                            <a:srgbClr val="FF0000"/>
                          </a:solidFill>
                          <a:latin typeface="Calibri" panose="02020603050405020304" pitchFamily="2"/>
                        </a:rPr>
                        <a:t>Less:</a:t>
                      </a:r>
                      <a:r>
                        <a:rPr lang="en-US" sz="1600" spc="0">
                          <a:solidFill>
                            <a:srgbClr val="000000"/>
                          </a:solidFill>
                          <a:latin typeface="Calibri" panose="02020603050405020304" pitchFamily="2"/>
                        </a:rPr>
                        <a:t> Affordable </a:t>
                      </a:r>
                    </a:p>
                    <a:p>
                      <a:pPr marL="91440" marR="0" indent="0" algn="l">
                        <a:lnSpc>
                          <a:spcPts val="2200"/>
                        </a:lnSpc>
                        <a:spcBef>
                          <a:spcPts val="190"/>
                        </a:spcBef>
                        <a:spcAft>
                          <a:spcPts val="280"/>
                        </a:spcAft>
                      </a:pPr>
                      <a:r>
                        <a:rPr lang="en-US" sz="1600" spc="0">
                          <a:solidFill>
                            <a:srgbClr val="000000"/>
                          </a:solidFill>
                          <a:latin typeface="Calibri" panose="02020603050405020304" pitchFamily="2"/>
                        </a:rPr>
                        <a:t>(30%) </a:t>
                      </a:r>
                    </a:p>
                  </a:txBody>
                  <a:tcPr marL="0" marR="0" marT="0" marB="0">
                    <a:lnL w="0" cmpd="sng">
                      <a:noFill/>
                      <a:prstDash val="solid"/>
                    </a:lnL>
                    <a:lnR w="0" cmpd="sng">
                      <a:noFill/>
                      <a:prstDash val="solid"/>
                    </a:lnR>
                    <a:lnT w="0" cmpd="sng">
                      <a:noFill/>
                      <a:prstDash val="solid"/>
                    </a:lnT>
                    <a:lnB w="0" cmpd="sng">
                      <a:noFill/>
                      <a:prstDash val="solid"/>
                    </a:lnB>
                    <a:solidFill>
                      <a:srgbClr val="EAEEF7"/>
                    </a:solidFill>
                  </a:tcPr>
                </a:tc>
                <a:tc>
                  <a:txBody>
                    <a:bodyPr/>
                    <a:lstStyle/>
                    <a:p>
                      <a:pPr marL="100330" marR="0" indent="0" algn="l">
                        <a:lnSpc>
                          <a:spcPts val="2200"/>
                        </a:lnSpc>
                        <a:spcBef>
                          <a:spcPts val="560"/>
                        </a:spcBef>
                        <a:spcAft>
                          <a:spcPts val="2680"/>
                        </a:spcAft>
                      </a:pPr>
                      <a:r>
                        <a:rPr lang="en-US" sz="1600" spc="0">
                          <a:solidFill>
                            <a:srgbClr val="FF0000"/>
                          </a:solidFill>
                          <a:latin typeface="Calibri" panose="02020603050405020304" pitchFamily="2"/>
                        </a:rPr>
                        <a:t>($362) </a:t>
                      </a:r>
                    </a:p>
                  </a:txBody>
                  <a:tcPr marL="0" marR="0" marT="0" marB="0">
                    <a:lnL w="0" cmpd="sng">
                      <a:noFill/>
                      <a:prstDash val="solid"/>
                    </a:lnL>
                    <a:lnR w="0" cmpd="sng">
                      <a:noFill/>
                      <a:prstDash val="solid"/>
                    </a:lnR>
                    <a:lnT w="0" cmpd="sng">
                      <a:noFill/>
                      <a:prstDash val="solid"/>
                    </a:lnT>
                    <a:lnB w="0" cmpd="sng">
                      <a:noFill/>
                      <a:prstDash val="solid"/>
                    </a:lnB>
                    <a:solidFill>
                      <a:srgbClr val="EAEEF7"/>
                    </a:solidFill>
                  </a:tcPr>
                </a:tc>
                <a:tc>
                  <a:txBody>
                    <a:bodyPr/>
                    <a:lstStyle/>
                    <a:p>
                      <a:pPr marL="102870" marR="0" indent="0" algn="l">
                        <a:lnSpc>
                          <a:spcPts val="2200"/>
                        </a:lnSpc>
                        <a:spcBef>
                          <a:spcPts val="560"/>
                        </a:spcBef>
                        <a:spcAft>
                          <a:spcPts val="2680"/>
                        </a:spcAft>
                      </a:pPr>
                      <a:r>
                        <a:rPr lang="en-US" sz="1600" spc="0">
                          <a:solidFill>
                            <a:srgbClr val="FF0000"/>
                          </a:solidFill>
                          <a:latin typeface="Calibri" panose="02020603050405020304" pitchFamily="2"/>
                        </a:rPr>
                        <a:t>($362) </a:t>
                      </a:r>
                    </a:p>
                  </a:txBody>
                  <a:tcPr marL="0" marR="0" marT="0" marB="0">
                    <a:lnL w="0" cmpd="sng">
                      <a:noFill/>
                      <a:prstDash val="solid"/>
                    </a:lnL>
                    <a:lnR w="0" cmpd="sng">
                      <a:noFill/>
                      <a:prstDash val="solid"/>
                    </a:lnR>
                    <a:lnT w="0" cmpd="sng">
                      <a:noFill/>
                      <a:prstDash val="solid"/>
                    </a:lnT>
                    <a:lnB w="0" cmpd="sng">
                      <a:noFill/>
                      <a:prstDash val="solid"/>
                    </a:lnB>
                    <a:solidFill>
                      <a:srgbClr val="EAEEF7"/>
                    </a:solidFill>
                  </a:tcPr>
                </a:tc>
                <a:tc>
                  <a:txBody>
                    <a:bodyPr/>
                    <a:lstStyle/>
                    <a:p>
                      <a:pPr marL="103505" marR="0" indent="0" algn="l">
                        <a:lnSpc>
                          <a:spcPts val="2200"/>
                        </a:lnSpc>
                        <a:spcBef>
                          <a:spcPts val="560"/>
                        </a:spcBef>
                        <a:spcAft>
                          <a:spcPts val="2680"/>
                        </a:spcAft>
                      </a:pPr>
                      <a:r>
                        <a:rPr lang="en-US" sz="1600" spc="0">
                          <a:solidFill>
                            <a:srgbClr val="FF0000"/>
                          </a:solidFill>
                          <a:latin typeface="Calibri" panose="02020603050405020304" pitchFamily="2"/>
                        </a:rPr>
                        <a:t>($362) </a:t>
                      </a:r>
                    </a:p>
                  </a:txBody>
                  <a:tcPr marL="0" marR="0" marT="0" marB="0">
                    <a:lnL w="0" cmpd="sng">
                      <a:noFill/>
                      <a:prstDash val="solid"/>
                    </a:lnL>
                    <a:lnR w="0" cmpd="sng">
                      <a:noFill/>
                      <a:prstDash val="solid"/>
                    </a:lnR>
                    <a:lnT w="0" cmpd="sng">
                      <a:noFill/>
                      <a:prstDash val="solid"/>
                    </a:lnT>
                    <a:lnB w="0" cmpd="sng">
                      <a:noFill/>
                      <a:prstDash val="solid"/>
                    </a:lnB>
                    <a:solidFill>
                      <a:srgbClr val="EAEEF7"/>
                    </a:solidFill>
                  </a:tcPr>
                </a:tc>
                <a:extLst>
                  <a:ext uri="{0D108BD9-81ED-4DB2-BD59-A6C34878D82A}">
                    <a16:rowId xmlns:a16="http://schemas.microsoft.com/office/drawing/2014/main" val="10002"/>
                  </a:ext>
                </a:extLst>
              </a:tr>
              <a:tr h="560832">
                <a:tc>
                  <a:txBody>
                    <a:bodyPr/>
                    <a:lstStyle/>
                    <a:p>
                      <a:pPr marL="0" marR="287020" indent="0" algn="r">
                        <a:lnSpc>
                          <a:spcPts val="2200"/>
                        </a:lnSpc>
                        <a:spcBef>
                          <a:spcPts val="560"/>
                        </a:spcBef>
                        <a:spcAft>
                          <a:spcPts val="2705"/>
                        </a:spcAft>
                      </a:pPr>
                      <a:r>
                        <a:rPr lang="en-US" sz="1600" spc="0">
                          <a:solidFill>
                            <a:srgbClr val="000000"/>
                          </a:solidFill>
                          <a:latin typeface="Calibri" panose="02020603050405020304" pitchFamily="2"/>
                        </a:rPr>
                        <a:t>C </a:t>
                      </a:r>
                    </a:p>
                  </a:txBody>
                  <a:tcPr marL="0" marR="0" marT="0" marB="0">
                    <a:lnL w="0" cmpd="sng">
                      <a:noFill/>
                      <a:prstDash val="solid"/>
                    </a:lnL>
                    <a:lnR w="0" cmpd="sng">
                      <a:noFill/>
                      <a:prstDash val="solid"/>
                    </a:lnR>
                    <a:lnT w="0" cmpd="sng">
                      <a:noFill/>
                      <a:prstDash val="solid"/>
                    </a:lnT>
                    <a:lnB w="0" cmpd="sng">
                      <a:noFill/>
                      <a:prstDash val="solid"/>
                    </a:lnB>
                    <a:solidFill>
                      <a:srgbClr val="D2DEEE"/>
                    </a:solidFill>
                  </a:tcPr>
                </a:tc>
                <a:tc>
                  <a:txBody>
                    <a:bodyPr/>
                    <a:lstStyle/>
                    <a:p>
                      <a:pPr marL="91440" marR="0" indent="0" algn="l">
                        <a:lnSpc>
                          <a:spcPts val="2200"/>
                        </a:lnSpc>
                        <a:spcBef>
                          <a:spcPts val="560"/>
                        </a:spcBef>
                        <a:spcAft>
                          <a:spcPts val="0"/>
                        </a:spcAft>
                      </a:pPr>
                      <a:r>
                        <a:rPr lang="en-US" sz="1600" spc="0">
                          <a:solidFill>
                            <a:srgbClr val="000000"/>
                          </a:solidFill>
                          <a:latin typeface="Calibri" panose="02020603050405020304" pitchFamily="2"/>
                        </a:rPr>
                        <a:t>Your Monthly Rent </a:t>
                      </a:r>
                    </a:p>
                    <a:p>
                      <a:pPr marL="91440" marR="0" indent="0" algn="l">
                        <a:lnSpc>
                          <a:spcPts val="2200"/>
                        </a:lnSpc>
                        <a:spcBef>
                          <a:spcPts val="190"/>
                        </a:spcBef>
                        <a:spcAft>
                          <a:spcPts val="305"/>
                        </a:spcAft>
                      </a:pPr>
                      <a:r>
                        <a:rPr lang="en-US" sz="1600" spc="0">
                          <a:solidFill>
                            <a:srgbClr val="000000"/>
                          </a:solidFill>
                          <a:latin typeface="Calibri" panose="02020603050405020304" pitchFamily="2"/>
                        </a:rPr>
                        <a:t>Gap </a:t>
                      </a:r>
                    </a:p>
                  </a:txBody>
                  <a:tcPr marL="0" marR="0" marT="0" marB="0">
                    <a:lnL w="0" cmpd="sng">
                      <a:noFill/>
                      <a:prstDash val="solid"/>
                    </a:lnL>
                    <a:lnR w="0" cmpd="sng">
                      <a:noFill/>
                      <a:prstDash val="solid"/>
                    </a:lnR>
                    <a:lnT w="0" cmpd="sng">
                      <a:noFill/>
                      <a:prstDash val="solid"/>
                    </a:lnT>
                    <a:lnB w="0" cmpd="sng">
                      <a:noFill/>
                      <a:prstDash val="solid"/>
                    </a:lnB>
                    <a:solidFill>
                      <a:srgbClr val="D2DEEE"/>
                    </a:solidFill>
                  </a:tcPr>
                </a:tc>
                <a:tc>
                  <a:txBody>
                    <a:bodyPr/>
                    <a:lstStyle/>
                    <a:p>
                      <a:pPr marL="100330" marR="0" indent="0" algn="l">
                        <a:lnSpc>
                          <a:spcPts val="2200"/>
                        </a:lnSpc>
                        <a:spcBef>
                          <a:spcPts val="560"/>
                        </a:spcBef>
                        <a:spcAft>
                          <a:spcPts val="2705"/>
                        </a:spcAft>
                      </a:pPr>
                      <a:r>
                        <a:rPr lang="en-US" sz="1600" spc="0">
                          <a:solidFill>
                            <a:srgbClr val="000000"/>
                          </a:solidFill>
                          <a:latin typeface="Calibri" panose="02020603050405020304" pitchFamily="2"/>
                        </a:rPr>
                        <a:t>$2,182/month </a:t>
                      </a:r>
                    </a:p>
                  </a:txBody>
                  <a:tcPr marL="0" marR="0" marT="0" marB="0">
                    <a:lnL w="0" cmpd="sng">
                      <a:noFill/>
                      <a:prstDash val="solid"/>
                    </a:lnL>
                    <a:lnR w="0" cmpd="sng">
                      <a:noFill/>
                      <a:prstDash val="solid"/>
                    </a:lnR>
                    <a:lnT w="0" cmpd="sng">
                      <a:noFill/>
                      <a:prstDash val="solid"/>
                    </a:lnT>
                    <a:lnB w="0" cmpd="sng">
                      <a:noFill/>
                      <a:prstDash val="solid"/>
                    </a:lnB>
                    <a:solidFill>
                      <a:srgbClr val="D2DEEE"/>
                    </a:solidFill>
                  </a:tcPr>
                </a:tc>
                <a:tc>
                  <a:txBody>
                    <a:bodyPr/>
                    <a:lstStyle/>
                    <a:p>
                      <a:pPr marL="102870" marR="0" indent="0" algn="l">
                        <a:lnSpc>
                          <a:spcPts val="2200"/>
                        </a:lnSpc>
                        <a:spcBef>
                          <a:spcPts val="560"/>
                        </a:spcBef>
                        <a:spcAft>
                          <a:spcPts val="2705"/>
                        </a:spcAft>
                      </a:pPr>
                      <a:r>
                        <a:rPr lang="en-US" sz="1600" spc="0">
                          <a:solidFill>
                            <a:srgbClr val="000000"/>
                          </a:solidFill>
                          <a:latin typeface="Calibri" panose="02020603050405020304" pitchFamily="2"/>
                        </a:rPr>
                        <a:t>$2,480/month </a:t>
                      </a:r>
                    </a:p>
                  </a:txBody>
                  <a:tcPr marL="0" marR="0" marT="0" marB="0">
                    <a:lnL w="0" cmpd="sng">
                      <a:noFill/>
                      <a:prstDash val="solid"/>
                    </a:lnL>
                    <a:lnR w="0" cmpd="sng">
                      <a:noFill/>
                      <a:prstDash val="solid"/>
                    </a:lnR>
                    <a:lnT w="0" cmpd="sng">
                      <a:noFill/>
                      <a:prstDash val="solid"/>
                    </a:lnT>
                    <a:lnB w="0" cmpd="sng">
                      <a:noFill/>
                      <a:prstDash val="solid"/>
                    </a:lnB>
                    <a:solidFill>
                      <a:srgbClr val="D2DEEE"/>
                    </a:solidFill>
                  </a:tcPr>
                </a:tc>
                <a:tc>
                  <a:txBody>
                    <a:bodyPr/>
                    <a:lstStyle/>
                    <a:p>
                      <a:pPr marL="103505" marR="0" indent="0" algn="l">
                        <a:lnSpc>
                          <a:spcPts val="2200"/>
                        </a:lnSpc>
                        <a:spcBef>
                          <a:spcPts val="560"/>
                        </a:spcBef>
                        <a:spcAft>
                          <a:spcPts val="2705"/>
                        </a:spcAft>
                      </a:pPr>
                      <a:r>
                        <a:rPr lang="en-US" sz="1600" spc="0">
                          <a:solidFill>
                            <a:srgbClr val="000000"/>
                          </a:solidFill>
                          <a:latin typeface="Calibri" panose="02020603050405020304" pitchFamily="2"/>
                        </a:rPr>
                        <a:t>$1,438/month </a:t>
                      </a:r>
                    </a:p>
                  </a:txBody>
                  <a:tcPr marL="0" marR="0" marT="0" marB="0">
                    <a:lnL w="0" cmpd="sng">
                      <a:noFill/>
                      <a:prstDash val="solid"/>
                    </a:lnL>
                    <a:lnR w="0" cmpd="sng">
                      <a:noFill/>
                      <a:prstDash val="solid"/>
                    </a:lnR>
                    <a:lnT w="0" cmpd="sng">
                      <a:noFill/>
                      <a:prstDash val="solid"/>
                    </a:lnT>
                    <a:lnB w="0" cmpd="sng">
                      <a:noFill/>
                      <a:prstDash val="solid"/>
                    </a:lnB>
                    <a:solidFill>
                      <a:srgbClr val="D2DEEE"/>
                    </a:solidFill>
                  </a:tcPr>
                </a:tc>
                <a:extLst>
                  <a:ext uri="{0D108BD9-81ED-4DB2-BD59-A6C34878D82A}">
                    <a16:rowId xmlns:a16="http://schemas.microsoft.com/office/drawing/2014/main" val="10003"/>
                  </a:ext>
                </a:extLst>
              </a:tr>
              <a:tr h="556260">
                <a:tc>
                  <a:txBody>
                    <a:bodyPr/>
                    <a:lstStyle/>
                    <a:p>
                      <a:pPr marL="0" marR="287020" indent="0" algn="r">
                        <a:lnSpc>
                          <a:spcPts val="2200"/>
                        </a:lnSpc>
                        <a:spcBef>
                          <a:spcPts val="560"/>
                        </a:spcBef>
                        <a:spcAft>
                          <a:spcPts val="2655"/>
                        </a:spcAft>
                      </a:pPr>
                      <a:r>
                        <a:rPr lang="en-US" sz="1600" spc="0">
                          <a:solidFill>
                            <a:srgbClr val="000000"/>
                          </a:solidFill>
                          <a:latin typeface="Calibri" panose="02020603050405020304" pitchFamily="2"/>
                        </a:rPr>
                        <a:t>D </a:t>
                      </a:r>
                    </a:p>
                  </a:txBody>
                  <a:tcPr marL="0" marR="0" marT="0" marB="0">
                    <a:lnL w="0" cmpd="sng">
                      <a:noFill/>
                      <a:prstDash val="solid"/>
                    </a:lnL>
                    <a:lnR w="0" cmpd="sng">
                      <a:noFill/>
                      <a:prstDash val="solid"/>
                    </a:lnR>
                    <a:lnT w="0" cmpd="sng">
                      <a:noFill/>
                      <a:prstDash val="solid"/>
                    </a:lnT>
                    <a:lnB w="0" cmpd="sng">
                      <a:noFill/>
                      <a:prstDash val="solid"/>
                    </a:lnB>
                    <a:solidFill>
                      <a:srgbClr val="EAEEF7"/>
                    </a:solidFill>
                  </a:tcPr>
                </a:tc>
                <a:tc>
                  <a:txBody>
                    <a:bodyPr/>
                    <a:lstStyle/>
                    <a:p>
                      <a:pPr marL="91440" marR="0" indent="0" algn="l">
                        <a:lnSpc>
                          <a:spcPts val="2200"/>
                        </a:lnSpc>
                        <a:spcBef>
                          <a:spcPts val="560"/>
                        </a:spcBef>
                        <a:spcAft>
                          <a:spcPts val="0"/>
                        </a:spcAft>
                      </a:pPr>
                      <a:r>
                        <a:rPr lang="en-US" sz="1600" spc="0">
                          <a:solidFill>
                            <a:srgbClr val="000000"/>
                          </a:solidFill>
                          <a:latin typeface="Calibri" panose="02020603050405020304" pitchFamily="2"/>
                        </a:rPr>
                        <a:t>Your Annual Rent Gap </a:t>
                      </a:r>
                    </a:p>
                    <a:p>
                      <a:pPr marL="91440" marR="0" indent="0" algn="l">
                        <a:lnSpc>
                          <a:spcPts val="2200"/>
                        </a:lnSpc>
                        <a:spcBef>
                          <a:spcPts val="190"/>
                        </a:spcBef>
                        <a:spcAft>
                          <a:spcPts val="255"/>
                        </a:spcAft>
                      </a:pPr>
                      <a:r>
                        <a:rPr lang="en-US" sz="1600" spc="0">
                          <a:solidFill>
                            <a:srgbClr val="000000"/>
                          </a:solidFill>
                          <a:latin typeface="Calibri" panose="02020603050405020304" pitchFamily="2"/>
                        </a:rPr>
                        <a:t>(Monthly Gap x 12) </a:t>
                      </a:r>
                    </a:p>
                  </a:txBody>
                  <a:tcPr marL="0" marR="0" marT="0" marB="0">
                    <a:lnL w="0" cmpd="sng">
                      <a:noFill/>
                      <a:prstDash val="solid"/>
                    </a:lnL>
                    <a:lnR w="0" cmpd="sng">
                      <a:noFill/>
                      <a:prstDash val="solid"/>
                    </a:lnR>
                    <a:lnT w="0" cmpd="sng">
                      <a:noFill/>
                      <a:prstDash val="solid"/>
                    </a:lnT>
                    <a:lnB w="0" cmpd="sng">
                      <a:noFill/>
                      <a:prstDash val="solid"/>
                    </a:lnB>
                    <a:solidFill>
                      <a:srgbClr val="EAEEF7"/>
                    </a:solidFill>
                  </a:tcPr>
                </a:tc>
                <a:tc>
                  <a:txBody>
                    <a:bodyPr/>
                    <a:lstStyle/>
                    <a:p>
                      <a:pPr marL="100330" marR="0" indent="0" algn="l">
                        <a:lnSpc>
                          <a:spcPts val="2200"/>
                        </a:lnSpc>
                        <a:spcBef>
                          <a:spcPts val="560"/>
                        </a:spcBef>
                        <a:spcAft>
                          <a:spcPts val="2655"/>
                        </a:spcAft>
                      </a:pPr>
                      <a:r>
                        <a:rPr lang="en-US" sz="1600" spc="0">
                          <a:solidFill>
                            <a:srgbClr val="000000"/>
                          </a:solidFill>
                          <a:latin typeface="Calibri" panose="02020603050405020304" pitchFamily="2"/>
                        </a:rPr>
                        <a:t>$26,184/year </a:t>
                      </a:r>
                    </a:p>
                  </a:txBody>
                  <a:tcPr marL="0" marR="0" marT="0" marB="0">
                    <a:lnL w="0" cmpd="sng">
                      <a:noFill/>
                      <a:prstDash val="solid"/>
                    </a:lnL>
                    <a:lnR w="0" cmpd="sng">
                      <a:noFill/>
                      <a:prstDash val="solid"/>
                    </a:lnR>
                    <a:lnT w="0" cmpd="sng">
                      <a:noFill/>
                      <a:prstDash val="solid"/>
                    </a:lnT>
                    <a:lnB w="0" cmpd="sng">
                      <a:noFill/>
                      <a:prstDash val="solid"/>
                    </a:lnB>
                    <a:solidFill>
                      <a:srgbClr val="A0F3A9"/>
                    </a:solidFill>
                  </a:tcPr>
                </a:tc>
                <a:tc>
                  <a:txBody>
                    <a:bodyPr/>
                    <a:lstStyle/>
                    <a:p>
                      <a:pPr marL="102870" marR="0" indent="0" algn="l">
                        <a:lnSpc>
                          <a:spcPts val="2200"/>
                        </a:lnSpc>
                        <a:spcBef>
                          <a:spcPts val="560"/>
                        </a:spcBef>
                        <a:spcAft>
                          <a:spcPts val="2655"/>
                        </a:spcAft>
                      </a:pPr>
                      <a:r>
                        <a:rPr lang="en-US" sz="1600" spc="0">
                          <a:solidFill>
                            <a:srgbClr val="000000"/>
                          </a:solidFill>
                          <a:latin typeface="Calibri" panose="02020603050405020304" pitchFamily="2"/>
                        </a:rPr>
                        <a:t>$29,760/year </a:t>
                      </a:r>
                    </a:p>
                  </a:txBody>
                  <a:tcPr marL="0" marR="0" marT="0" marB="0">
                    <a:lnL w="0" cmpd="sng">
                      <a:noFill/>
                      <a:prstDash val="solid"/>
                    </a:lnL>
                    <a:lnR w="0" cmpd="sng">
                      <a:noFill/>
                      <a:prstDash val="solid"/>
                    </a:lnR>
                    <a:lnT w="0" cmpd="sng">
                      <a:noFill/>
                      <a:prstDash val="solid"/>
                    </a:lnT>
                    <a:lnB w="0" cmpd="sng">
                      <a:noFill/>
                      <a:prstDash val="solid"/>
                    </a:lnB>
                    <a:solidFill>
                      <a:srgbClr val="A0F3A9"/>
                    </a:solidFill>
                  </a:tcPr>
                </a:tc>
                <a:tc>
                  <a:txBody>
                    <a:bodyPr/>
                    <a:lstStyle/>
                    <a:p>
                      <a:pPr marL="103505" marR="0" indent="0" algn="l">
                        <a:lnSpc>
                          <a:spcPts val="2200"/>
                        </a:lnSpc>
                        <a:spcBef>
                          <a:spcPts val="560"/>
                        </a:spcBef>
                        <a:spcAft>
                          <a:spcPts val="2655"/>
                        </a:spcAft>
                      </a:pPr>
                      <a:r>
                        <a:rPr lang="en-US" sz="1600" spc="0">
                          <a:solidFill>
                            <a:srgbClr val="000000"/>
                          </a:solidFill>
                          <a:latin typeface="Calibri" panose="02020603050405020304" pitchFamily="2"/>
                        </a:rPr>
                        <a:t>$17,256/year </a:t>
                      </a:r>
                    </a:p>
                  </a:txBody>
                  <a:tcPr marL="0" marR="0" marT="0" marB="0">
                    <a:lnL w="0" cmpd="sng">
                      <a:noFill/>
                      <a:prstDash val="solid"/>
                    </a:lnL>
                    <a:lnR w="0" cmpd="sng">
                      <a:noFill/>
                      <a:prstDash val="solid"/>
                    </a:lnR>
                    <a:lnT w="0" cmpd="sng">
                      <a:noFill/>
                      <a:prstDash val="solid"/>
                    </a:lnT>
                    <a:lnB w="0" cmpd="sng">
                      <a:noFill/>
                      <a:prstDash val="solid"/>
                    </a:lnB>
                    <a:solidFill>
                      <a:srgbClr val="A0F3A9"/>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83937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2C257C-F3C0-4700-ADC2-B53AA0B210DE}"/>
              </a:ext>
            </a:extLst>
          </p:cNvPr>
          <p:cNvSpPr>
            <a:spLocks noGrp="1"/>
          </p:cNvSpPr>
          <p:nvPr>
            <p:ph type="title"/>
          </p:nvPr>
        </p:nvSpPr>
        <p:spPr/>
        <p:txBody>
          <a:bodyPr/>
          <a:lstStyle/>
          <a:p>
            <a:endParaRPr lang="en-US" dirty="0"/>
          </a:p>
        </p:txBody>
      </p:sp>
      <p:sp>
        <p:nvSpPr>
          <p:cNvPr id="2" name="Text Placeholder 1">
            <a:extLst>
              <a:ext uri="{FF2B5EF4-FFF2-40B4-BE49-F238E27FC236}">
                <a16:creationId xmlns:a16="http://schemas.microsoft.com/office/drawing/2014/main" id="{ED95B43F-02FB-4BD0-8A86-6F158F31CC5C}"/>
              </a:ext>
            </a:extLst>
          </p:cNvPr>
          <p:cNvSpPr>
            <a:spLocks noGrp="1"/>
          </p:cNvSpPr>
          <p:nvPr>
            <p:ph idx="1"/>
          </p:nvPr>
        </p:nvSpPr>
        <p:spPr/>
        <p:txBody>
          <a:bodyPr>
            <a:normAutofit/>
          </a:bodyPr>
          <a:lstStyle/>
          <a:p>
            <a:pPr marL="45720" indent="182880">
              <a:lnSpc>
                <a:spcPts val="2700"/>
              </a:lnSpc>
              <a:spcBef>
                <a:spcPts val="1035"/>
              </a:spcBef>
              <a:spcAft>
                <a:spcPts val="0"/>
              </a:spcAft>
              <a:buFont typeface="Symbol"/>
              <a:buChar char="·"/>
            </a:pPr>
            <a:endParaRPr lang="en-US" sz="2000" spc="75" dirty="0">
              <a:solidFill>
                <a:srgbClr val="000000"/>
              </a:solidFill>
              <a:latin typeface="Tahoma" panose="02020603050405020304" pitchFamily="2"/>
            </a:endParaRPr>
          </a:p>
          <a:p>
            <a:pPr marL="45720" indent="182880">
              <a:lnSpc>
                <a:spcPts val="2700"/>
              </a:lnSpc>
              <a:spcBef>
                <a:spcPts val="1035"/>
              </a:spcBef>
              <a:spcAft>
                <a:spcPts val="0"/>
              </a:spcAft>
              <a:buFont typeface="Symbol"/>
              <a:buChar char="·"/>
            </a:pPr>
            <a:endParaRPr lang="en-US" sz="2000" spc="75" dirty="0">
              <a:solidFill>
                <a:srgbClr val="000000"/>
              </a:solidFill>
              <a:latin typeface="Tahoma" panose="02020603050405020304" pitchFamily="2"/>
            </a:endParaRPr>
          </a:p>
          <a:p>
            <a:pPr marL="45720" indent="182880">
              <a:lnSpc>
                <a:spcPts val="2700"/>
              </a:lnSpc>
              <a:spcBef>
                <a:spcPts val="1035"/>
              </a:spcBef>
              <a:spcAft>
                <a:spcPts val="0"/>
              </a:spcAft>
              <a:buFont typeface="Symbol"/>
              <a:buChar char="·"/>
            </a:pPr>
            <a:endParaRPr lang="en-US" sz="2000" spc="75" dirty="0">
              <a:solidFill>
                <a:srgbClr val="000000"/>
              </a:solidFill>
              <a:latin typeface="Tahoma" panose="02020603050405020304" pitchFamily="2"/>
            </a:endParaRPr>
          </a:p>
          <a:p>
            <a:pPr marL="45720" indent="182880">
              <a:lnSpc>
                <a:spcPts val="2700"/>
              </a:lnSpc>
              <a:spcBef>
                <a:spcPts val="1035"/>
              </a:spcBef>
              <a:spcAft>
                <a:spcPts val="0"/>
              </a:spcAft>
              <a:buFont typeface="Symbol"/>
              <a:buChar char="·"/>
            </a:pPr>
            <a:endParaRPr lang="en-US" sz="2000" spc="75" dirty="0">
              <a:solidFill>
                <a:srgbClr val="000000"/>
              </a:solidFill>
              <a:latin typeface="Tahoma" panose="02020603050405020304" pitchFamily="2"/>
            </a:endParaRPr>
          </a:p>
          <a:p>
            <a:pPr marL="45720" indent="0">
              <a:lnSpc>
                <a:spcPts val="2700"/>
              </a:lnSpc>
              <a:spcBef>
                <a:spcPts val="1035"/>
              </a:spcBef>
              <a:spcAft>
                <a:spcPts val="0"/>
              </a:spcAft>
              <a:buNone/>
            </a:pPr>
            <a:r>
              <a:rPr lang="en-US" sz="1600" spc="75" dirty="0">
                <a:solidFill>
                  <a:srgbClr val="000000"/>
                </a:solidFill>
                <a:latin typeface="+mj-lt"/>
              </a:rPr>
              <a:t>Approximately 24,000 adults (22 years </a:t>
            </a:r>
            <a:r>
              <a:rPr lang="en-US" sz="1600" spc="40" dirty="0">
                <a:solidFill>
                  <a:srgbClr val="000000"/>
                </a:solidFill>
                <a:latin typeface="+mj-lt"/>
              </a:rPr>
              <a:t>+), served by the Regional Center </a:t>
            </a:r>
            <a:r>
              <a:rPr lang="en-US" sz="1600" spc="75" dirty="0">
                <a:solidFill>
                  <a:srgbClr val="000000"/>
                </a:solidFill>
                <a:latin typeface="+mj-lt"/>
              </a:rPr>
              <a:t>system in Independent or Supported </a:t>
            </a:r>
            <a:r>
              <a:rPr lang="en-US" sz="1600" spc="30" dirty="0">
                <a:solidFill>
                  <a:srgbClr val="000000"/>
                </a:solidFill>
                <a:latin typeface="+mj-lt"/>
              </a:rPr>
              <a:t>Living, are rent burdened (paying 30% or </a:t>
            </a:r>
            <a:r>
              <a:rPr lang="en-US" sz="1600" spc="55" dirty="0">
                <a:solidFill>
                  <a:srgbClr val="000000"/>
                </a:solidFill>
                <a:latin typeface="+mj-lt"/>
              </a:rPr>
              <a:t>more of their income for housing) or </a:t>
            </a:r>
            <a:r>
              <a:rPr lang="en-US" sz="1600" spc="45" dirty="0">
                <a:solidFill>
                  <a:srgbClr val="000000"/>
                </a:solidFill>
                <a:latin typeface="+mj-lt"/>
              </a:rPr>
              <a:t>severely rent burdened (paying 50% or </a:t>
            </a:r>
            <a:r>
              <a:rPr lang="en-US" sz="1600" spc="55" dirty="0">
                <a:solidFill>
                  <a:srgbClr val="000000"/>
                </a:solidFill>
                <a:latin typeface="+mj-lt"/>
              </a:rPr>
              <a:t>more of their income for housing) </a:t>
            </a:r>
          </a:p>
          <a:p>
            <a:endParaRPr lang="en-US" dirty="0"/>
          </a:p>
        </p:txBody>
      </p:sp>
      <p:pic>
        <p:nvPicPr>
          <p:cNvPr id="5" name="Picture 4">
            <a:extLst>
              <a:ext uri="{FF2B5EF4-FFF2-40B4-BE49-F238E27FC236}">
                <a16:creationId xmlns:a16="http://schemas.microsoft.com/office/drawing/2014/main" id="{7B717A5B-5682-4FEC-82E7-EF04EE910545}"/>
              </a:ext>
            </a:extLst>
          </p:cNvPr>
          <p:cNvPicPr>
            <a:picLocks noChangeAspect="1"/>
          </p:cNvPicPr>
          <p:nvPr/>
        </p:nvPicPr>
        <p:blipFill>
          <a:blip r:embed="rId2"/>
          <a:stretch>
            <a:fillRect/>
          </a:stretch>
        </p:blipFill>
        <p:spPr>
          <a:xfrm>
            <a:off x="990600" y="824025"/>
            <a:ext cx="7391400" cy="2136850"/>
          </a:xfrm>
          <a:prstGeom prst="rect">
            <a:avLst/>
          </a:prstGeom>
        </p:spPr>
      </p:pic>
    </p:spTree>
    <p:extLst>
      <p:ext uri="{BB962C8B-B14F-4D97-AF65-F5344CB8AC3E}">
        <p14:creationId xmlns:p14="http://schemas.microsoft.com/office/powerpoint/2010/main" val="428754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122DE8-9E4E-4720-A413-909FB07E869B}"/>
              </a:ext>
            </a:extLst>
          </p:cNvPr>
          <p:cNvSpPr>
            <a:spLocks noGrp="1"/>
          </p:cNvSpPr>
          <p:nvPr>
            <p:ph type="title"/>
          </p:nvPr>
        </p:nvSpPr>
        <p:spPr/>
        <p:txBody>
          <a:bodyPr/>
          <a:lstStyle/>
          <a:p>
            <a:r>
              <a:rPr lang="en-US" dirty="0"/>
              <a:t>SDRC Strategic Goals and Housing  </a:t>
            </a:r>
          </a:p>
        </p:txBody>
      </p:sp>
      <p:sp>
        <p:nvSpPr>
          <p:cNvPr id="5" name="Content Placeholder 4">
            <a:extLst>
              <a:ext uri="{FF2B5EF4-FFF2-40B4-BE49-F238E27FC236}">
                <a16:creationId xmlns:a16="http://schemas.microsoft.com/office/drawing/2014/main" id="{FC6399A8-0104-44D7-80D4-FF2DB1E30487}"/>
              </a:ext>
            </a:extLst>
          </p:cNvPr>
          <p:cNvSpPr>
            <a:spLocks noGrp="1"/>
          </p:cNvSpPr>
          <p:nvPr>
            <p:ph idx="1"/>
          </p:nvPr>
        </p:nvSpPr>
        <p:spPr/>
        <p:txBody>
          <a:bodyPr/>
          <a:lstStyle/>
          <a:p>
            <a:pPr>
              <a:buFont typeface="Arial" panose="020B0604020202020204" pitchFamily="34" charset="0"/>
              <a:buChar char="•"/>
            </a:pPr>
            <a:r>
              <a:rPr lang="en-US" sz="1600" dirty="0"/>
              <a:t>Life Planning Series (workshop)  </a:t>
            </a:r>
          </a:p>
          <a:p>
            <a:pPr>
              <a:buFont typeface="Arial" panose="020B0604020202020204" pitchFamily="34" charset="0"/>
              <a:buChar char="•"/>
            </a:pPr>
            <a:r>
              <a:rPr lang="en-US" sz="1600" dirty="0"/>
              <a:t>Housing supports and affordable housing projects</a:t>
            </a:r>
          </a:p>
          <a:p>
            <a:pPr>
              <a:buFont typeface="Arial" panose="020B0604020202020204" pitchFamily="34" charset="0"/>
              <a:buChar char="•"/>
            </a:pPr>
            <a:r>
              <a:rPr lang="en-US" sz="1600" dirty="0"/>
              <a:t>Coordinated Family Supports </a:t>
            </a:r>
          </a:p>
          <a:p>
            <a:pPr>
              <a:buFont typeface="Arial" panose="020B0604020202020204" pitchFamily="34" charset="0"/>
              <a:buChar char="•"/>
            </a:pPr>
            <a:r>
              <a:rPr lang="en-US" sz="1600" dirty="0"/>
              <a:t>Southern CA Housing Collaborative (SCHC) </a:t>
            </a:r>
          </a:p>
          <a:p>
            <a:endParaRPr lang="en-US" dirty="0"/>
          </a:p>
        </p:txBody>
      </p:sp>
    </p:spTree>
    <p:extLst>
      <p:ext uri="{BB962C8B-B14F-4D97-AF65-F5344CB8AC3E}">
        <p14:creationId xmlns:p14="http://schemas.microsoft.com/office/powerpoint/2010/main" val="35235361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B3A00-8FF2-4917-8C9F-9320E827E54A}"/>
              </a:ext>
            </a:extLst>
          </p:cNvPr>
          <p:cNvSpPr>
            <a:spLocks noGrp="1"/>
          </p:cNvSpPr>
          <p:nvPr>
            <p:ph type="title"/>
          </p:nvPr>
        </p:nvSpPr>
        <p:spPr/>
        <p:txBody>
          <a:bodyPr/>
          <a:lstStyle/>
          <a:p>
            <a:r>
              <a:rPr lang="en-US" dirty="0"/>
              <a:t>Life Planning Series </a:t>
            </a:r>
          </a:p>
        </p:txBody>
      </p:sp>
      <p:sp>
        <p:nvSpPr>
          <p:cNvPr id="3" name="Content Placeholder 2">
            <a:extLst>
              <a:ext uri="{FF2B5EF4-FFF2-40B4-BE49-F238E27FC236}">
                <a16:creationId xmlns:a16="http://schemas.microsoft.com/office/drawing/2014/main" id="{8D55D685-571B-4470-B596-7C1DD17A9695}"/>
              </a:ext>
            </a:extLst>
          </p:cNvPr>
          <p:cNvSpPr>
            <a:spLocks noGrp="1"/>
          </p:cNvSpPr>
          <p:nvPr>
            <p:ph idx="1"/>
          </p:nvPr>
        </p:nvSpPr>
        <p:spPr/>
        <p:txBody>
          <a:bodyPr/>
          <a:lstStyle/>
          <a:p>
            <a:r>
              <a:rPr lang="en-US" dirty="0"/>
              <a:t>A virtual workshop series to help families develop a life plan for a family member with a disability.</a:t>
            </a:r>
          </a:p>
          <a:p>
            <a:endParaRPr lang="en-US" dirty="0"/>
          </a:p>
        </p:txBody>
      </p:sp>
      <p:pic>
        <p:nvPicPr>
          <p:cNvPr id="4" name="Picture 3">
            <a:extLst>
              <a:ext uri="{FF2B5EF4-FFF2-40B4-BE49-F238E27FC236}">
                <a16:creationId xmlns:a16="http://schemas.microsoft.com/office/drawing/2014/main" id="{9380FB73-3932-430F-AF8D-AD15AD8FBD12}"/>
              </a:ext>
            </a:extLst>
          </p:cNvPr>
          <p:cNvPicPr>
            <a:picLocks noChangeAspect="1"/>
          </p:cNvPicPr>
          <p:nvPr/>
        </p:nvPicPr>
        <p:blipFill>
          <a:blip r:embed="rId2"/>
          <a:stretch>
            <a:fillRect/>
          </a:stretch>
        </p:blipFill>
        <p:spPr>
          <a:xfrm>
            <a:off x="3886200" y="2514600"/>
            <a:ext cx="5190744" cy="3688628"/>
          </a:xfrm>
          <a:prstGeom prst="rect">
            <a:avLst/>
          </a:prstGeom>
        </p:spPr>
      </p:pic>
    </p:spTree>
    <p:extLst>
      <p:ext uri="{BB962C8B-B14F-4D97-AF65-F5344CB8AC3E}">
        <p14:creationId xmlns:p14="http://schemas.microsoft.com/office/powerpoint/2010/main" val="252915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54EB63-B1FE-4590-886F-4190112EF07E}"/>
              </a:ext>
            </a:extLst>
          </p:cNvPr>
          <p:cNvSpPr>
            <a:spLocks noGrp="1"/>
          </p:cNvSpPr>
          <p:nvPr>
            <p:ph type="title"/>
          </p:nvPr>
        </p:nvSpPr>
        <p:spPr/>
        <p:txBody>
          <a:bodyPr/>
          <a:lstStyle/>
          <a:p>
            <a:r>
              <a:rPr lang="en-US" dirty="0"/>
              <a:t> </a:t>
            </a:r>
          </a:p>
        </p:txBody>
      </p:sp>
      <p:sp>
        <p:nvSpPr>
          <p:cNvPr id="10" name="Text Placeholder 9"/>
          <p:cNvSpPr>
            <a:spLocks noGrp="1"/>
          </p:cNvSpPr>
          <p:nvPr>
            <p:ph type="body" idx="4294967295"/>
          </p:nvPr>
        </p:nvSpPr>
        <p:spPr>
          <a:xfrm>
            <a:off x="-228600" y="2120900"/>
            <a:ext cx="9982200" cy="3860800"/>
          </a:xfrm>
          <a:prstGeom prst="rect">
            <a:avLst/>
          </a:prstGeom>
          <a:noFill/>
          <a:ln w="0" cmpd="sng">
            <a:noFill/>
            <a:prstDash val="solid"/>
          </a:ln>
        </p:spPr>
        <p:txBody>
          <a:bodyPr vert="horz" lIns="0" tIns="4572" rIns="0" bIns="0" rtlCol="0" anchor="t">
            <a:normAutofit fontScale="95000"/>
          </a:bodyPr>
          <a:lstStyle/>
          <a:p>
            <a:pPr marL="1682496" marR="1463040">
              <a:lnSpc>
                <a:spcPts val="2320"/>
              </a:lnSpc>
            </a:pPr>
            <a:r>
              <a:rPr lang="en-US" sz="1960" dirty="0">
                <a:solidFill>
                  <a:srgbClr val="404040"/>
                </a:solidFill>
                <a:latin typeface="+mj-lt"/>
              </a:rPr>
              <a:t>◦ </a:t>
            </a:r>
            <a:r>
              <a:rPr lang="en-US" sz="1880" dirty="0">
                <a:solidFill>
                  <a:srgbClr val="404040"/>
                </a:solidFill>
                <a:latin typeface="+mj-lt"/>
              </a:rPr>
              <a:t>In 2007, the Foundation for Developmental Disabilities surveyed the adult individuals served by the San Diego Regional Center to gather information on what they struggled with the most. The answers were very consistently affordable housing, employment, and transportation. </a:t>
            </a:r>
          </a:p>
          <a:p>
            <a:pPr marL="1682496" marR="1426464">
              <a:lnSpc>
                <a:spcPts val="2320"/>
              </a:lnSpc>
              <a:spcBef>
                <a:spcPts val="1288"/>
              </a:spcBef>
            </a:pPr>
            <a:r>
              <a:rPr lang="en-US" sz="1960" dirty="0">
                <a:solidFill>
                  <a:srgbClr val="404040"/>
                </a:solidFill>
                <a:latin typeface="+mj-lt"/>
              </a:rPr>
              <a:t>◦ </a:t>
            </a:r>
            <a:r>
              <a:rPr lang="en-US" sz="1880" dirty="0">
                <a:solidFill>
                  <a:srgbClr val="404040"/>
                </a:solidFill>
                <a:latin typeface="+mj-lt"/>
              </a:rPr>
              <a:t>In 2008, the Southern CA Housing Collaborative (SCHC) was incorporated. </a:t>
            </a:r>
          </a:p>
          <a:p>
            <a:pPr marL="1682496" marR="1353312">
              <a:lnSpc>
                <a:spcPts val="2320"/>
              </a:lnSpc>
              <a:spcBef>
                <a:spcPts val="1268"/>
              </a:spcBef>
              <a:spcAft>
                <a:spcPts val="120"/>
              </a:spcAft>
            </a:pPr>
            <a:r>
              <a:rPr lang="en-US" sz="1960" dirty="0">
                <a:solidFill>
                  <a:srgbClr val="404040"/>
                </a:solidFill>
                <a:latin typeface="+mj-lt"/>
              </a:rPr>
              <a:t>◦ </a:t>
            </a:r>
            <a:r>
              <a:rPr lang="en-US" sz="1880" dirty="0">
                <a:solidFill>
                  <a:srgbClr val="404040"/>
                </a:solidFill>
                <a:latin typeface="+mj-lt"/>
              </a:rPr>
              <a:t>SCHC ‘s specific purpose is to address the housing needs of persons with developmental disabilities by identifying, enhancing, preserving, developing, funding, and administering decent housing that is affordable to individuals with developmental disabilities with low incomes. </a:t>
            </a:r>
          </a:p>
        </p:txBody>
      </p:sp>
      <p:pic>
        <p:nvPicPr>
          <p:cNvPr id="13" name="Picture 12">
            <a:extLst>
              <a:ext uri="{FF2B5EF4-FFF2-40B4-BE49-F238E27FC236}">
                <a16:creationId xmlns:a16="http://schemas.microsoft.com/office/drawing/2014/main" id="{E220E226-4442-4F07-B429-F4D31B90C23B}"/>
              </a:ext>
            </a:extLst>
          </p:cNvPr>
          <p:cNvPicPr>
            <a:picLocks noChangeAspect="1"/>
          </p:cNvPicPr>
          <p:nvPr/>
        </p:nvPicPr>
        <p:blipFill>
          <a:blip r:embed="rId2"/>
          <a:stretch>
            <a:fillRect/>
          </a:stretch>
        </p:blipFill>
        <p:spPr>
          <a:xfrm>
            <a:off x="230124" y="0"/>
            <a:ext cx="2947564" cy="2057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1115</TotalTime>
  <Words>1073</Words>
  <Application>Microsoft Office PowerPoint</Application>
  <PresentationFormat>Custom</PresentationFormat>
  <Paragraphs>122</Paragraphs>
  <Slides>18</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Calibri</vt:lpstr>
      <vt:lpstr>Century Gothic</vt:lpstr>
      <vt:lpstr>Symbol</vt:lpstr>
      <vt:lpstr>Calibri Light</vt:lpstr>
      <vt:lpstr>Tahoma</vt:lpstr>
      <vt:lpstr>Arial</vt:lpstr>
      <vt:lpstr>Retrospect</vt:lpstr>
      <vt:lpstr> </vt:lpstr>
      <vt:lpstr>PowerPoint Presentation</vt:lpstr>
      <vt:lpstr>PowerPoint Presentation</vt:lpstr>
      <vt:lpstr>PowerPoint Presentation</vt:lpstr>
      <vt:lpstr>PowerPoint Presentation</vt:lpstr>
      <vt:lpstr>PowerPoint Presentation</vt:lpstr>
      <vt:lpstr>SDRC Strategic Goals and Housing  </vt:lpstr>
      <vt:lpstr>Life Planning Series </vt:lpstr>
      <vt:lpstr> </vt:lpstr>
      <vt:lpstr>SCHC </vt:lpstr>
      <vt:lpstr>PowerPoint Presentation</vt:lpstr>
      <vt:lpstr>Harrington Heights </vt:lpstr>
      <vt:lpstr>Harrington Heights </vt:lpstr>
      <vt:lpstr>PowerPoint Presentation</vt:lpstr>
      <vt:lpstr>Imperial Valley </vt:lpstr>
      <vt:lpstr>PowerPoint Presentation</vt:lpstr>
      <vt:lpstr>Cal AHA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Acorns Echo Presentation</dc:title>
  <dc:creator>Rosalie Goulding</dc:creator>
  <cp:lastModifiedBy>David Manson</cp:lastModifiedBy>
  <cp:revision>102</cp:revision>
  <cp:lastPrinted>2023-05-31T20:39:57Z</cp:lastPrinted>
  <dcterms:created xsi:type="dcterms:W3CDTF">2006-08-16T00:00:00Z</dcterms:created>
  <dcterms:modified xsi:type="dcterms:W3CDTF">2025-01-31T12:15:43Z</dcterms:modified>
  <dc:identifier>DAFaw12r0ys</dc:identifier>
</cp:coreProperties>
</file>